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7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AA"/>
    <a:srgbClr val="F8F9FB"/>
    <a:srgbClr val="10B1D8"/>
    <a:srgbClr val="11B2D9"/>
    <a:srgbClr val="F3F4F8"/>
    <a:srgbClr val="FFFFFF"/>
    <a:srgbClr val="6B90FF"/>
    <a:srgbClr val="0066FF"/>
    <a:srgbClr val="33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CF2D6-3805-441F-AED1-C2F61280D6BA}" type="doc">
      <dgm:prSet loTypeId="urn:microsoft.com/office/officeart/2011/layout/CircleProcess" loCatId="process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FE5FC738-3E56-447F-932E-779497BE870B}">
      <dgm:prSet phldrT="[Text]"/>
      <dgm:spPr/>
      <dgm:t>
        <a:bodyPr/>
        <a:lstStyle/>
        <a:p>
          <a:r>
            <a:rPr lang="en-GB" b="1" dirty="0">
              <a:solidFill>
                <a:srgbClr val="007CAA"/>
              </a:solidFill>
              <a:latin typeface="Arial Nova" panose="020B0504020202020204" pitchFamily="34" charset="0"/>
            </a:rPr>
            <a:t>Stage 1</a:t>
          </a:r>
        </a:p>
        <a:p>
          <a:r>
            <a:rPr lang="en-GB" dirty="0">
              <a:solidFill>
                <a:schemeClr val="tx1"/>
              </a:solidFill>
              <a:latin typeface="Arial Nova" panose="020B0504020202020204" pitchFamily="34" charset="0"/>
            </a:rPr>
            <a:t>Symposium 1 and 2</a:t>
          </a:r>
        </a:p>
        <a:p>
          <a:r>
            <a:rPr lang="en-GB" i="1" dirty="0">
              <a:solidFill>
                <a:schemeClr val="tx1"/>
              </a:solidFill>
              <a:latin typeface="Arial Nova" panose="020B0504020202020204" pitchFamily="34" charset="0"/>
            </a:rPr>
            <a:t>Setting the Scene </a:t>
          </a:r>
          <a:endParaRPr lang="en-GB" dirty="0"/>
        </a:p>
      </dgm:t>
    </dgm:pt>
    <dgm:pt modelId="{286230CE-D518-4F8D-BABF-FAD6922E0601}" type="parTrans" cxnId="{DDA5ACC1-70DF-4F75-8940-291438ACA681}">
      <dgm:prSet/>
      <dgm:spPr/>
      <dgm:t>
        <a:bodyPr/>
        <a:lstStyle/>
        <a:p>
          <a:endParaRPr lang="en-GB"/>
        </a:p>
      </dgm:t>
    </dgm:pt>
    <dgm:pt modelId="{5F30C217-9CF5-45AA-8EF7-B56A6EA6A998}" type="sibTrans" cxnId="{DDA5ACC1-70DF-4F75-8940-291438ACA681}">
      <dgm:prSet/>
      <dgm:spPr/>
      <dgm:t>
        <a:bodyPr/>
        <a:lstStyle/>
        <a:p>
          <a:endParaRPr lang="en-GB"/>
        </a:p>
      </dgm:t>
    </dgm:pt>
    <dgm:pt modelId="{0A189D07-3AD8-4D8D-8438-CEF71A367880}">
      <dgm:prSet phldrT="[Text]"/>
      <dgm:spPr/>
      <dgm:t>
        <a:bodyPr/>
        <a:lstStyle/>
        <a:p>
          <a:r>
            <a:rPr lang="en-GB" b="1" dirty="0">
              <a:solidFill>
                <a:srgbClr val="007CAA"/>
              </a:solidFill>
              <a:latin typeface="Arial Nova" panose="020B0504020202020204" pitchFamily="34" charset="0"/>
            </a:rPr>
            <a:t>Stage 2</a:t>
          </a:r>
        </a:p>
        <a:p>
          <a:r>
            <a:rPr lang="en-GB" b="0" dirty="0">
              <a:latin typeface="Arial Nova" panose="020B0504020202020204" pitchFamily="34" charset="0"/>
            </a:rPr>
            <a:t>Industry Panel Session </a:t>
          </a:r>
        </a:p>
        <a:p>
          <a:r>
            <a:rPr lang="en-GB" b="0" i="1" dirty="0">
              <a:latin typeface="Arial Nova" panose="020B0504020202020204" pitchFamily="34" charset="0"/>
            </a:rPr>
            <a:t>Dissecting identified Challenges</a:t>
          </a:r>
        </a:p>
      </dgm:t>
    </dgm:pt>
    <dgm:pt modelId="{DB643B09-7406-4EEA-8E5D-C251F2F9A7A0}" type="parTrans" cxnId="{F40D7034-F84C-4295-A89F-194CF0D589DD}">
      <dgm:prSet/>
      <dgm:spPr/>
      <dgm:t>
        <a:bodyPr/>
        <a:lstStyle/>
        <a:p>
          <a:endParaRPr lang="en-GB"/>
        </a:p>
      </dgm:t>
    </dgm:pt>
    <dgm:pt modelId="{53715808-FCB0-4FE8-8620-BFA660F54B1B}" type="sibTrans" cxnId="{F40D7034-F84C-4295-A89F-194CF0D589DD}">
      <dgm:prSet/>
      <dgm:spPr/>
      <dgm:t>
        <a:bodyPr/>
        <a:lstStyle/>
        <a:p>
          <a:endParaRPr lang="en-GB"/>
        </a:p>
      </dgm:t>
    </dgm:pt>
    <dgm:pt modelId="{EF282765-00F9-4EEC-909C-9C3A9B499310}">
      <dgm:prSet phldrT="[Text]"/>
      <dgm:spPr/>
      <dgm:t>
        <a:bodyPr/>
        <a:lstStyle/>
        <a:p>
          <a:r>
            <a:rPr lang="en-GB" b="1" dirty="0">
              <a:solidFill>
                <a:srgbClr val="007CAA"/>
              </a:solidFill>
              <a:latin typeface="Arial Nova" panose="020B0504020202020204" pitchFamily="34" charset="0"/>
            </a:rPr>
            <a:t>Stage 4 </a:t>
          </a:r>
        </a:p>
        <a:p>
          <a:r>
            <a:rPr lang="en-GB" b="0" dirty="0">
              <a:latin typeface="Arial Nova" panose="020B0504020202020204" pitchFamily="34" charset="0"/>
            </a:rPr>
            <a:t>Collective feedback</a:t>
          </a:r>
        </a:p>
        <a:p>
          <a:r>
            <a:rPr lang="en-GB" b="0" i="1" dirty="0">
              <a:latin typeface="Arial Nova" panose="020B0504020202020204" pitchFamily="34" charset="0"/>
            </a:rPr>
            <a:t>The Path Ahead</a:t>
          </a:r>
        </a:p>
      </dgm:t>
    </dgm:pt>
    <dgm:pt modelId="{A0CE383F-8A1A-4D10-B5BC-38718E35E668}" type="parTrans" cxnId="{820C63D2-54BD-43B4-9738-9BE59453C6AB}">
      <dgm:prSet/>
      <dgm:spPr/>
      <dgm:t>
        <a:bodyPr/>
        <a:lstStyle/>
        <a:p>
          <a:endParaRPr lang="en-GB"/>
        </a:p>
      </dgm:t>
    </dgm:pt>
    <dgm:pt modelId="{BCA53660-FBB2-45C0-8248-D293A4087C66}" type="sibTrans" cxnId="{820C63D2-54BD-43B4-9738-9BE59453C6AB}">
      <dgm:prSet/>
      <dgm:spPr/>
      <dgm:t>
        <a:bodyPr/>
        <a:lstStyle/>
        <a:p>
          <a:endParaRPr lang="en-GB"/>
        </a:p>
      </dgm:t>
    </dgm:pt>
    <dgm:pt modelId="{1E2569DD-9167-4E20-8211-4A2546FB850C}">
      <dgm:prSet/>
      <dgm:spPr/>
      <dgm:t>
        <a:bodyPr/>
        <a:lstStyle/>
        <a:p>
          <a:r>
            <a:rPr lang="en-GB" b="1" dirty="0">
              <a:solidFill>
                <a:srgbClr val="007CAA"/>
              </a:solidFill>
              <a:latin typeface="Arial Nova" panose="020B0504020202020204" pitchFamily="34" charset="0"/>
            </a:rPr>
            <a:t>Stage 3 </a:t>
          </a:r>
        </a:p>
        <a:p>
          <a:r>
            <a:rPr lang="en-GB" b="0" dirty="0">
              <a:latin typeface="Arial Nova" panose="020B0504020202020204" pitchFamily="34" charset="0"/>
            </a:rPr>
            <a:t>Deep Dive Cluster Calls</a:t>
          </a:r>
        </a:p>
        <a:p>
          <a:r>
            <a:rPr lang="en-GB" b="0" i="1" dirty="0">
              <a:latin typeface="Arial Nova" panose="020B0504020202020204" pitchFamily="34" charset="0"/>
            </a:rPr>
            <a:t>New Perspectives</a:t>
          </a:r>
        </a:p>
      </dgm:t>
    </dgm:pt>
    <dgm:pt modelId="{0FE7036D-FA84-4712-A91E-1B73CC634F9A}" type="parTrans" cxnId="{F5FD0D17-FF21-4561-AD55-156C571A14DF}">
      <dgm:prSet/>
      <dgm:spPr/>
      <dgm:t>
        <a:bodyPr/>
        <a:lstStyle/>
        <a:p>
          <a:endParaRPr lang="en-GB"/>
        </a:p>
      </dgm:t>
    </dgm:pt>
    <dgm:pt modelId="{9CF8AF55-2419-4A8F-83FD-823A72CA0472}" type="sibTrans" cxnId="{F5FD0D17-FF21-4561-AD55-156C571A14DF}">
      <dgm:prSet/>
      <dgm:spPr/>
      <dgm:t>
        <a:bodyPr/>
        <a:lstStyle/>
        <a:p>
          <a:endParaRPr lang="en-GB"/>
        </a:p>
      </dgm:t>
    </dgm:pt>
    <dgm:pt modelId="{D8E359E1-5AFD-4620-9E57-4AEA96D3D97A}" type="pres">
      <dgm:prSet presAssocID="{3D1CF2D6-3805-441F-AED1-C2F61280D6B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7980E80-86EF-4BC4-BECC-8C980CCF1DD2}" type="pres">
      <dgm:prSet presAssocID="{EF282765-00F9-4EEC-909C-9C3A9B499310}" presName="Accent4" presStyleCnt="0"/>
      <dgm:spPr/>
    </dgm:pt>
    <dgm:pt modelId="{FBACA4CE-6099-4124-8E3F-90A0BF22251B}" type="pres">
      <dgm:prSet presAssocID="{EF282765-00F9-4EEC-909C-9C3A9B499310}" presName="Accent" presStyleLbl="node1" presStyleIdx="0" presStyleCnt="4"/>
      <dgm:spPr/>
    </dgm:pt>
    <dgm:pt modelId="{A98BFD45-EE32-4458-B910-48683F1B7DC5}" type="pres">
      <dgm:prSet presAssocID="{EF282765-00F9-4EEC-909C-9C3A9B499310}" presName="ParentBackground4" presStyleCnt="0"/>
      <dgm:spPr/>
    </dgm:pt>
    <dgm:pt modelId="{1FF2D3A0-B2D1-4F65-8F16-09BFB3F84ED8}" type="pres">
      <dgm:prSet presAssocID="{EF282765-00F9-4EEC-909C-9C3A9B499310}" presName="ParentBackground" presStyleLbl="fgAcc1" presStyleIdx="0" presStyleCnt="4"/>
      <dgm:spPr/>
    </dgm:pt>
    <dgm:pt modelId="{137C16FA-F8D2-4BBF-A47B-A259FB2ECF85}" type="pres">
      <dgm:prSet presAssocID="{EF282765-00F9-4EEC-909C-9C3A9B4993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FA2E060-AD6F-4708-A2C2-FA65EB23E891}" type="pres">
      <dgm:prSet presAssocID="{1E2569DD-9167-4E20-8211-4A2546FB850C}" presName="Accent3" presStyleCnt="0"/>
      <dgm:spPr/>
    </dgm:pt>
    <dgm:pt modelId="{ADB95102-7FA5-485A-AB34-02383BF8FAC4}" type="pres">
      <dgm:prSet presAssocID="{1E2569DD-9167-4E20-8211-4A2546FB850C}" presName="Accent" presStyleLbl="node1" presStyleIdx="1" presStyleCnt="4"/>
      <dgm:spPr/>
    </dgm:pt>
    <dgm:pt modelId="{356112D1-BFED-4BB0-8391-91E0C5DFA588}" type="pres">
      <dgm:prSet presAssocID="{1E2569DD-9167-4E20-8211-4A2546FB850C}" presName="ParentBackground3" presStyleCnt="0"/>
      <dgm:spPr/>
    </dgm:pt>
    <dgm:pt modelId="{03176753-2A3F-44F6-B76C-3F99C2F862ED}" type="pres">
      <dgm:prSet presAssocID="{1E2569DD-9167-4E20-8211-4A2546FB850C}" presName="ParentBackground" presStyleLbl="fgAcc1" presStyleIdx="1" presStyleCnt="4"/>
      <dgm:spPr/>
    </dgm:pt>
    <dgm:pt modelId="{69582BA4-C24D-4672-B5C7-47CA6E3E573D}" type="pres">
      <dgm:prSet presAssocID="{1E2569DD-9167-4E20-8211-4A2546FB850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8CCABC2-D2AD-47E1-B827-7FDCFAE21DD7}" type="pres">
      <dgm:prSet presAssocID="{0A189D07-3AD8-4D8D-8438-CEF71A367880}" presName="Accent2" presStyleCnt="0"/>
      <dgm:spPr/>
    </dgm:pt>
    <dgm:pt modelId="{894079D6-D6B8-46EF-B635-D48C024D8994}" type="pres">
      <dgm:prSet presAssocID="{0A189D07-3AD8-4D8D-8438-CEF71A367880}" presName="Accent" presStyleLbl="node1" presStyleIdx="2" presStyleCnt="4"/>
      <dgm:spPr/>
    </dgm:pt>
    <dgm:pt modelId="{DEA8C4EB-A62C-4C33-857B-E3B746307A17}" type="pres">
      <dgm:prSet presAssocID="{0A189D07-3AD8-4D8D-8438-CEF71A367880}" presName="ParentBackground2" presStyleCnt="0"/>
      <dgm:spPr/>
    </dgm:pt>
    <dgm:pt modelId="{AD576F1B-2FC0-42F8-A974-6FBFBEE5462B}" type="pres">
      <dgm:prSet presAssocID="{0A189D07-3AD8-4D8D-8438-CEF71A367880}" presName="ParentBackground" presStyleLbl="fgAcc1" presStyleIdx="2" presStyleCnt="4"/>
      <dgm:spPr/>
    </dgm:pt>
    <dgm:pt modelId="{F4E1529F-1AF5-4BD5-8F31-400D8858ABDA}" type="pres">
      <dgm:prSet presAssocID="{0A189D07-3AD8-4D8D-8438-CEF71A36788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C443E53-E407-4600-9181-43E7DBF87210}" type="pres">
      <dgm:prSet presAssocID="{FE5FC738-3E56-447F-932E-779497BE870B}" presName="Accent1" presStyleCnt="0"/>
      <dgm:spPr/>
    </dgm:pt>
    <dgm:pt modelId="{99626EF6-132C-4923-A1B7-703FC2AEBFC4}" type="pres">
      <dgm:prSet presAssocID="{FE5FC738-3E56-447F-932E-779497BE870B}" presName="Accent" presStyleLbl="node1" presStyleIdx="3" presStyleCnt="4"/>
      <dgm:spPr/>
    </dgm:pt>
    <dgm:pt modelId="{6DCCF8AE-C9D3-401B-A528-29F80E640659}" type="pres">
      <dgm:prSet presAssocID="{FE5FC738-3E56-447F-932E-779497BE870B}" presName="ParentBackground1" presStyleCnt="0"/>
      <dgm:spPr/>
    </dgm:pt>
    <dgm:pt modelId="{B6951192-F23D-44D3-9C0C-3BDE6FDE1E9F}" type="pres">
      <dgm:prSet presAssocID="{FE5FC738-3E56-447F-932E-779497BE870B}" presName="ParentBackground" presStyleLbl="fgAcc1" presStyleIdx="3" presStyleCnt="4"/>
      <dgm:spPr/>
    </dgm:pt>
    <dgm:pt modelId="{002F0CD8-9669-4B3A-B38F-2E41D4AAE2BC}" type="pres">
      <dgm:prSet presAssocID="{FE5FC738-3E56-447F-932E-779497BE870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5FD0D17-FF21-4561-AD55-156C571A14DF}" srcId="{3D1CF2D6-3805-441F-AED1-C2F61280D6BA}" destId="{1E2569DD-9167-4E20-8211-4A2546FB850C}" srcOrd="2" destOrd="0" parTransId="{0FE7036D-FA84-4712-A91E-1B73CC634F9A}" sibTransId="{9CF8AF55-2419-4A8F-83FD-823A72CA0472}"/>
    <dgm:cxn modelId="{F40D7034-F84C-4295-A89F-194CF0D589DD}" srcId="{3D1CF2D6-3805-441F-AED1-C2F61280D6BA}" destId="{0A189D07-3AD8-4D8D-8438-CEF71A367880}" srcOrd="1" destOrd="0" parTransId="{DB643B09-7406-4EEA-8E5D-C251F2F9A7A0}" sibTransId="{53715808-FCB0-4FE8-8620-BFA660F54B1B}"/>
    <dgm:cxn modelId="{C8EE5537-E85D-444B-A5B0-A8ADD2427389}" type="presOf" srcId="{FE5FC738-3E56-447F-932E-779497BE870B}" destId="{002F0CD8-9669-4B3A-B38F-2E41D4AAE2BC}" srcOrd="1" destOrd="0" presId="urn:microsoft.com/office/officeart/2011/layout/CircleProcess"/>
    <dgm:cxn modelId="{C61ECF39-7B79-4E50-A7E5-A08CAD7082B1}" type="presOf" srcId="{3D1CF2D6-3805-441F-AED1-C2F61280D6BA}" destId="{D8E359E1-5AFD-4620-9E57-4AEA96D3D97A}" srcOrd="0" destOrd="0" presId="urn:microsoft.com/office/officeart/2011/layout/CircleProcess"/>
    <dgm:cxn modelId="{D9037C62-F9C2-4980-9C9C-8FB4E7D09B4D}" type="presOf" srcId="{0A189D07-3AD8-4D8D-8438-CEF71A367880}" destId="{F4E1529F-1AF5-4BD5-8F31-400D8858ABDA}" srcOrd="1" destOrd="0" presId="urn:microsoft.com/office/officeart/2011/layout/CircleProcess"/>
    <dgm:cxn modelId="{67227165-3839-4455-B7F2-FE5F1EADB9D1}" type="presOf" srcId="{EF282765-00F9-4EEC-909C-9C3A9B499310}" destId="{137C16FA-F8D2-4BBF-A47B-A259FB2ECF85}" srcOrd="1" destOrd="0" presId="urn:microsoft.com/office/officeart/2011/layout/CircleProcess"/>
    <dgm:cxn modelId="{82D5756A-2BD8-4AEA-96D0-E54DC95A878B}" type="presOf" srcId="{EF282765-00F9-4EEC-909C-9C3A9B499310}" destId="{1FF2D3A0-B2D1-4F65-8F16-09BFB3F84ED8}" srcOrd="0" destOrd="0" presId="urn:microsoft.com/office/officeart/2011/layout/CircleProcess"/>
    <dgm:cxn modelId="{6F36AA9A-E3A5-42DC-836D-BF66FF3FA01D}" type="presOf" srcId="{1E2569DD-9167-4E20-8211-4A2546FB850C}" destId="{69582BA4-C24D-4672-B5C7-47CA6E3E573D}" srcOrd="1" destOrd="0" presId="urn:microsoft.com/office/officeart/2011/layout/CircleProcess"/>
    <dgm:cxn modelId="{D35527B1-D108-44CC-B282-DECFDF307E37}" type="presOf" srcId="{FE5FC738-3E56-447F-932E-779497BE870B}" destId="{B6951192-F23D-44D3-9C0C-3BDE6FDE1E9F}" srcOrd="0" destOrd="0" presId="urn:microsoft.com/office/officeart/2011/layout/CircleProcess"/>
    <dgm:cxn modelId="{DDA5ACC1-70DF-4F75-8940-291438ACA681}" srcId="{3D1CF2D6-3805-441F-AED1-C2F61280D6BA}" destId="{FE5FC738-3E56-447F-932E-779497BE870B}" srcOrd="0" destOrd="0" parTransId="{286230CE-D518-4F8D-BABF-FAD6922E0601}" sibTransId="{5F30C217-9CF5-45AA-8EF7-B56A6EA6A998}"/>
    <dgm:cxn modelId="{1835A9C8-79D4-4E88-B226-486AE67A63BE}" type="presOf" srcId="{0A189D07-3AD8-4D8D-8438-CEF71A367880}" destId="{AD576F1B-2FC0-42F8-A974-6FBFBEE5462B}" srcOrd="0" destOrd="0" presId="urn:microsoft.com/office/officeart/2011/layout/CircleProcess"/>
    <dgm:cxn modelId="{820C63D2-54BD-43B4-9738-9BE59453C6AB}" srcId="{3D1CF2D6-3805-441F-AED1-C2F61280D6BA}" destId="{EF282765-00F9-4EEC-909C-9C3A9B499310}" srcOrd="3" destOrd="0" parTransId="{A0CE383F-8A1A-4D10-B5BC-38718E35E668}" sibTransId="{BCA53660-FBB2-45C0-8248-D293A4087C66}"/>
    <dgm:cxn modelId="{762296E4-2D47-4A58-80DA-E780CD3FB101}" type="presOf" srcId="{1E2569DD-9167-4E20-8211-4A2546FB850C}" destId="{03176753-2A3F-44F6-B76C-3F99C2F862ED}" srcOrd="0" destOrd="0" presId="urn:microsoft.com/office/officeart/2011/layout/CircleProcess"/>
    <dgm:cxn modelId="{F3639F72-F295-4CC3-AFAD-C63F53473F4D}" type="presParOf" srcId="{D8E359E1-5AFD-4620-9E57-4AEA96D3D97A}" destId="{27980E80-86EF-4BC4-BECC-8C980CCF1DD2}" srcOrd="0" destOrd="0" presId="urn:microsoft.com/office/officeart/2011/layout/CircleProcess"/>
    <dgm:cxn modelId="{3FC60D71-FE10-41EA-BBA6-371BB74004E8}" type="presParOf" srcId="{27980E80-86EF-4BC4-BECC-8C980CCF1DD2}" destId="{FBACA4CE-6099-4124-8E3F-90A0BF22251B}" srcOrd="0" destOrd="0" presId="urn:microsoft.com/office/officeart/2011/layout/CircleProcess"/>
    <dgm:cxn modelId="{D04E5E9A-0552-4FEE-B66C-14C8B1FA796F}" type="presParOf" srcId="{D8E359E1-5AFD-4620-9E57-4AEA96D3D97A}" destId="{A98BFD45-EE32-4458-B910-48683F1B7DC5}" srcOrd="1" destOrd="0" presId="urn:microsoft.com/office/officeart/2011/layout/CircleProcess"/>
    <dgm:cxn modelId="{03E3E842-BE7F-4C53-BD64-F43F246F8334}" type="presParOf" srcId="{A98BFD45-EE32-4458-B910-48683F1B7DC5}" destId="{1FF2D3A0-B2D1-4F65-8F16-09BFB3F84ED8}" srcOrd="0" destOrd="0" presId="urn:microsoft.com/office/officeart/2011/layout/CircleProcess"/>
    <dgm:cxn modelId="{2939FF03-FBDC-43C4-8CB2-D3CE4FB27BFD}" type="presParOf" srcId="{D8E359E1-5AFD-4620-9E57-4AEA96D3D97A}" destId="{137C16FA-F8D2-4BBF-A47B-A259FB2ECF85}" srcOrd="2" destOrd="0" presId="urn:microsoft.com/office/officeart/2011/layout/CircleProcess"/>
    <dgm:cxn modelId="{077E8915-743A-490E-8D68-74ED38ACC870}" type="presParOf" srcId="{D8E359E1-5AFD-4620-9E57-4AEA96D3D97A}" destId="{6FA2E060-AD6F-4708-A2C2-FA65EB23E891}" srcOrd="3" destOrd="0" presId="urn:microsoft.com/office/officeart/2011/layout/CircleProcess"/>
    <dgm:cxn modelId="{FF0A0679-76DA-4226-9E90-4E650240C8CF}" type="presParOf" srcId="{6FA2E060-AD6F-4708-A2C2-FA65EB23E891}" destId="{ADB95102-7FA5-485A-AB34-02383BF8FAC4}" srcOrd="0" destOrd="0" presId="urn:microsoft.com/office/officeart/2011/layout/CircleProcess"/>
    <dgm:cxn modelId="{E777C861-219F-4ED6-A946-7F793505A7FC}" type="presParOf" srcId="{D8E359E1-5AFD-4620-9E57-4AEA96D3D97A}" destId="{356112D1-BFED-4BB0-8391-91E0C5DFA588}" srcOrd="4" destOrd="0" presId="urn:microsoft.com/office/officeart/2011/layout/CircleProcess"/>
    <dgm:cxn modelId="{37FD2BC1-94AB-49AC-AF31-4DAAD3D46511}" type="presParOf" srcId="{356112D1-BFED-4BB0-8391-91E0C5DFA588}" destId="{03176753-2A3F-44F6-B76C-3F99C2F862ED}" srcOrd="0" destOrd="0" presId="urn:microsoft.com/office/officeart/2011/layout/CircleProcess"/>
    <dgm:cxn modelId="{73B1EE62-281F-4B42-BF5E-5BF504B85CC4}" type="presParOf" srcId="{D8E359E1-5AFD-4620-9E57-4AEA96D3D97A}" destId="{69582BA4-C24D-4672-B5C7-47CA6E3E573D}" srcOrd="5" destOrd="0" presId="urn:microsoft.com/office/officeart/2011/layout/CircleProcess"/>
    <dgm:cxn modelId="{B6ECEF04-1354-46E4-888C-1D867C521164}" type="presParOf" srcId="{D8E359E1-5AFD-4620-9E57-4AEA96D3D97A}" destId="{38CCABC2-D2AD-47E1-B827-7FDCFAE21DD7}" srcOrd="6" destOrd="0" presId="urn:microsoft.com/office/officeart/2011/layout/CircleProcess"/>
    <dgm:cxn modelId="{3661007D-E45B-44D0-B242-3CF207A591E7}" type="presParOf" srcId="{38CCABC2-D2AD-47E1-B827-7FDCFAE21DD7}" destId="{894079D6-D6B8-46EF-B635-D48C024D8994}" srcOrd="0" destOrd="0" presId="urn:microsoft.com/office/officeart/2011/layout/CircleProcess"/>
    <dgm:cxn modelId="{049A56FF-0ABF-4B3F-9C40-9059B591F401}" type="presParOf" srcId="{D8E359E1-5AFD-4620-9E57-4AEA96D3D97A}" destId="{DEA8C4EB-A62C-4C33-857B-E3B746307A17}" srcOrd="7" destOrd="0" presId="urn:microsoft.com/office/officeart/2011/layout/CircleProcess"/>
    <dgm:cxn modelId="{9B7372D7-E971-4C3B-B01F-3E1F9F474094}" type="presParOf" srcId="{DEA8C4EB-A62C-4C33-857B-E3B746307A17}" destId="{AD576F1B-2FC0-42F8-A974-6FBFBEE5462B}" srcOrd="0" destOrd="0" presId="urn:microsoft.com/office/officeart/2011/layout/CircleProcess"/>
    <dgm:cxn modelId="{ACF5408D-8035-454F-A7AC-0418BA08FE1F}" type="presParOf" srcId="{D8E359E1-5AFD-4620-9E57-4AEA96D3D97A}" destId="{F4E1529F-1AF5-4BD5-8F31-400D8858ABDA}" srcOrd="8" destOrd="0" presId="urn:microsoft.com/office/officeart/2011/layout/CircleProcess"/>
    <dgm:cxn modelId="{E469A5FB-352A-4D7D-8B44-44E66692D9F2}" type="presParOf" srcId="{D8E359E1-5AFD-4620-9E57-4AEA96D3D97A}" destId="{6C443E53-E407-4600-9181-43E7DBF87210}" srcOrd="9" destOrd="0" presId="urn:microsoft.com/office/officeart/2011/layout/CircleProcess"/>
    <dgm:cxn modelId="{34B15A49-3E6E-42AA-A440-3998ABB1AFB5}" type="presParOf" srcId="{6C443E53-E407-4600-9181-43E7DBF87210}" destId="{99626EF6-132C-4923-A1B7-703FC2AEBFC4}" srcOrd="0" destOrd="0" presId="urn:microsoft.com/office/officeart/2011/layout/CircleProcess"/>
    <dgm:cxn modelId="{64CB9F90-4040-4EC3-9901-B291536AB4E4}" type="presParOf" srcId="{D8E359E1-5AFD-4620-9E57-4AEA96D3D97A}" destId="{6DCCF8AE-C9D3-401B-A528-29F80E640659}" srcOrd="10" destOrd="0" presId="urn:microsoft.com/office/officeart/2011/layout/CircleProcess"/>
    <dgm:cxn modelId="{F39D35EA-F935-4F37-929C-6F1A2CB7EFA9}" type="presParOf" srcId="{6DCCF8AE-C9D3-401B-A528-29F80E640659}" destId="{B6951192-F23D-44D3-9C0C-3BDE6FDE1E9F}" srcOrd="0" destOrd="0" presId="urn:microsoft.com/office/officeart/2011/layout/CircleProcess"/>
    <dgm:cxn modelId="{2B2D4087-E7C5-4F4B-AE4D-064ED5CD54D1}" type="presParOf" srcId="{D8E359E1-5AFD-4620-9E57-4AEA96D3D97A}" destId="{002F0CD8-9669-4B3A-B38F-2E41D4AAE2BC}" srcOrd="11" destOrd="0" presId="urn:microsoft.com/office/officeart/2011/layout/Circle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A4CE-6099-4124-8E3F-90A0BF22251B}">
      <dsp:nvSpPr>
        <dsp:cNvPr id="0" name=""/>
        <dsp:cNvSpPr/>
      </dsp:nvSpPr>
      <dsp:spPr>
        <a:xfrm>
          <a:off x="8306336" y="2583244"/>
          <a:ext cx="2485903" cy="248603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2D3A0-B2D1-4F65-8F16-09BFB3F84ED8}">
      <dsp:nvSpPr>
        <dsp:cNvPr id="0" name=""/>
        <dsp:cNvSpPr/>
      </dsp:nvSpPr>
      <dsp:spPr>
        <a:xfrm>
          <a:off x="8389484" y="2666127"/>
          <a:ext cx="2320673" cy="23202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CAA"/>
              </a:solidFill>
              <a:latin typeface="Arial Nova" panose="020B0504020202020204" pitchFamily="34" charset="0"/>
            </a:rPr>
            <a:t>Stage 4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Arial Nova" panose="020B0504020202020204" pitchFamily="34" charset="0"/>
            </a:rPr>
            <a:t>Collective feedback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>
              <a:latin typeface="Arial Nova" panose="020B0504020202020204" pitchFamily="34" charset="0"/>
            </a:rPr>
            <a:t>The Path Ahead</a:t>
          </a:r>
        </a:p>
      </dsp:txBody>
      <dsp:txXfrm>
        <a:off x="8721009" y="2997656"/>
        <a:ext cx="1657624" cy="1657208"/>
      </dsp:txXfrm>
    </dsp:sp>
    <dsp:sp modelId="{ADB95102-7FA5-485A-AB34-02383BF8FAC4}">
      <dsp:nvSpPr>
        <dsp:cNvPr id="0" name=""/>
        <dsp:cNvSpPr/>
      </dsp:nvSpPr>
      <dsp:spPr>
        <a:xfrm rot="2700000">
          <a:off x="5726605" y="2583070"/>
          <a:ext cx="2485943" cy="248594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76753-2A3F-44F6-B76C-3F99C2F862ED}">
      <dsp:nvSpPr>
        <dsp:cNvPr id="0" name=""/>
        <dsp:cNvSpPr/>
      </dsp:nvSpPr>
      <dsp:spPr>
        <a:xfrm>
          <a:off x="5820433" y="2666127"/>
          <a:ext cx="2320673" cy="23202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CAA"/>
              </a:solidFill>
              <a:latin typeface="Arial Nova" panose="020B0504020202020204" pitchFamily="34" charset="0"/>
            </a:rPr>
            <a:t>Stage 3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Arial Nova" panose="020B0504020202020204" pitchFamily="34" charset="0"/>
            </a:rPr>
            <a:t>Deep Dive Cluster Calls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>
              <a:latin typeface="Arial Nova" panose="020B0504020202020204" pitchFamily="34" charset="0"/>
            </a:rPr>
            <a:t>New Perspectives</a:t>
          </a:r>
        </a:p>
      </dsp:txBody>
      <dsp:txXfrm>
        <a:off x="6151958" y="2997656"/>
        <a:ext cx="1657624" cy="1657208"/>
      </dsp:txXfrm>
    </dsp:sp>
    <dsp:sp modelId="{894079D6-D6B8-46EF-B635-D48C024D8994}">
      <dsp:nvSpPr>
        <dsp:cNvPr id="0" name=""/>
        <dsp:cNvSpPr/>
      </dsp:nvSpPr>
      <dsp:spPr>
        <a:xfrm rot="2700000">
          <a:off x="3168214" y="2583070"/>
          <a:ext cx="2485943" cy="248594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76F1B-2FC0-42F8-A974-6FBFBEE5462B}">
      <dsp:nvSpPr>
        <dsp:cNvPr id="0" name=""/>
        <dsp:cNvSpPr/>
      </dsp:nvSpPr>
      <dsp:spPr>
        <a:xfrm>
          <a:off x="3251382" y="2666127"/>
          <a:ext cx="2320673" cy="23202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CAA"/>
              </a:solidFill>
              <a:latin typeface="Arial Nova" panose="020B0504020202020204" pitchFamily="34" charset="0"/>
            </a:rPr>
            <a:t>Stage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Arial Nova" panose="020B0504020202020204" pitchFamily="34" charset="0"/>
            </a:rPr>
            <a:t>Industry Panel Session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>
              <a:latin typeface="Arial Nova" panose="020B0504020202020204" pitchFamily="34" charset="0"/>
            </a:rPr>
            <a:t>Dissecting identified Challenges</a:t>
          </a:r>
        </a:p>
      </dsp:txBody>
      <dsp:txXfrm>
        <a:off x="3582907" y="2997656"/>
        <a:ext cx="1657624" cy="1657208"/>
      </dsp:txXfrm>
    </dsp:sp>
    <dsp:sp modelId="{99626EF6-132C-4923-A1B7-703FC2AEBFC4}">
      <dsp:nvSpPr>
        <dsp:cNvPr id="0" name=""/>
        <dsp:cNvSpPr/>
      </dsp:nvSpPr>
      <dsp:spPr>
        <a:xfrm rot="2700000">
          <a:off x="599163" y="2583070"/>
          <a:ext cx="2485943" cy="248594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51192-F23D-44D3-9C0C-3BDE6FDE1E9F}">
      <dsp:nvSpPr>
        <dsp:cNvPr id="0" name=""/>
        <dsp:cNvSpPr/>
      </dsp:nvSpPr>
      <dsp:spPr>
        <a:xfrm>
          <a:off x="682331" y="2666127"/>
          <a:ext cx="2320673" cy="23202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CAA"/>
              </a:solidFill>
              <a:latin typeface="Arial Nova" panose="020B0504020202020204" pitchFamily="34" charset="0"/>
            </a:rPr>
            <a:t>Stage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Arial Nova" panose="020B0504020202020204" pitchFamily="34" charset="0"/>
            </a:rPr>
            <a:t>Symposium 1 and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solidFill>
                <a:schemeClr val="tx1"/>
              </a:solidFill>
              <a:latin typeface="Arial Nova" panose="020B0504020202020204" pitchFamily="34" charset="0"/>
            </a:rPr>
            <a:t>Setting the Scene </a:t>
          </a:r>
          <a:endParaRPr lang="en-GB" sz="1800" kern="1200" dirty="0"/>
        </a:p>
      </dsp:txBody>
      <dsp:txXfrm>
        <a:off x="1013856" y="2997656"/>
        <a:ext cx="1657624" cy="165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158F-0288-486B-8259-BE9AB5C69ADE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BCD4D-D9D2-4372-9782-975426B22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9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543F-E139-4FC3-8B3E-640CDBAC3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9D9EF-5ECB-4A0D-90C3-03CC3878B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800E-9891-4B97-8C81-C42B5318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BFB7-8A2D-42F2-A7CE-DB371659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A97AB-6DFD-4336-AC04-DE5D9065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8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0DA6-318E-4E7D-A798-C8FEA0C6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56DF5-5A3E-4117-B73C-5E2C13770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BC474-DB42-4BB1-B3DE-38BAD11F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96B62-6371-4F75-A71F-0B1DD310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8D89E-931C-42DA-AC85-22DE2B69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9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F7063-43B6-460E-BC14-227493422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24608-CE72-4E9B-BCA2-CD21F8542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9FFF-2880-4637-AFFC-4EB5620F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D1AA-14B5-4B71-A9B0-FEBE77D3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0173-A0A2-4A3B-AE68-F637087C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027C-8875-4B7C-808E-084835B2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0A83-A503-4031-8DDB-08369CD0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1F11B-688F-485C-9806-558E2A91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F4D8-2DF7-443F-8952-D6E43FFB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A3E47-4B21-43FE-A4CA-067D1C73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7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BE65-EE03-47FB-8F17-EAD25251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42F7A-28C2-42B9-BB9A-39EEE0538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AC01-63EB-4C25-B72F-A63FD346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02690-4317-4089-928B-A5574377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0A9FD-A747-44F9-B199-9F291277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2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B8E0-EEFA-4385-9CBF-16640041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1D51-BD06-40E5-AB9B-4060B00DF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FDD07-71EF-494E-A094-FAAF47A89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E7A45-35DF-40A1-9916-E489433A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196AF-B5FA-4139-AADE-7450B28B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67360-1740-4E83-AE82-36372D51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8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C95B-60ED-4354-8002-9A07F24A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1556-5772-46CC-9542-22CC8A2A2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B4702-3FC3-4065-B252-763CA5573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11FB2-24C2-4F71-A042-B1F42FA56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1B891-841D-46B6-97DA-C2C7F8A44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631C8-E200-4D52-91CD-B4EB8C7A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CFBB6-504F-41BD-82AB-40D4F99B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F056C-1E29-45E7-84C5-B6671149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8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4E21-2E53-49BC-840D-58C72BE4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993DD-DA42-4C75-926A-ABA28D5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491C4-E33C-4E44-8CFA-2F0D61F9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91E65-DC9E-40A9-85A0-B57B4F57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7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83293-F95F-452C-930C-9DA5C817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D6061-170C-44DB-9DFB-F42F0055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270F4-E3E7-47AD-8BF9-CD69BCFD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1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AFBA-CF37-4E5A-9949-2AF3B004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04EB-C6BA-45C1-9B0E-C961468A5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E75D9-4187-4F99-8140-508BB7A99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43402-0AF4-49D6-9267-C2DBEE3D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4D7B3-5438-4685-BC6E-1DF09D52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EA80A-704D-49D8-9240-70A139C3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3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2EC2-6B48-4698-BFB1-6D7149C8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4B772-723C-41AA-8722-494B8A825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B117E-BA50-4006-BEE9-BBC1E3810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85579-693A-4E07-B883-1027AD32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D37E-2FCB-4EA3-9446-50C87233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A1677-C7EE-4A98-9190-B3C4F654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E851C-FE1E-4976-B4A4-9615F781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A45CA-F5D2-4C9B-ABEA-02D5D1E94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B02A-4D82-4332-BA82-6535A2C9B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2E0D-D9D2-44D0-9776-3E49889C5B43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26CC-372F-4CFC-BE3C-781B7F8D8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6F35-82D6-42BD-8C19-8BA138D0A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D790-E997-4BF8-96D9-A084CDE95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8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sv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.sv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armstrongwolf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B9DC01-9F7B-4EBA-A1C2-CCCA81CF9F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88" y="2478478"/>
            <a:ext cx="6711507" cy="4499163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F4EFC5C-AC61-4ACF-9D7B-14563FEF4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55" y="-356628"/>
            <a:ext cx="12192000" cy="5415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FD6408-23CF-4323-B560-C15DC9604B5D}"/>
              </a:ext>
            </a:extLst>
          </p:cNvPr>
          <p:cNvSpPr txBox="1"/>
          <p:nvPr/>
        </p:nvSpPr>
        <p:spPr>
          <a:xfrm>
            <a:off x="469631" y="231333"/>
            <a:ext cx="838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Arial"/>
                <a:cs typeface="Arial"/>
                <a:sym typeface="Arial"/>
              </a:rPr>
              <a:t>Welcome to the Armstrong Wolfe </a:t>
            </a:r>
            <a:r>
              <a:rPr lang="en-US" kern="0" dirty="0">
                <a:solidFill>
                  <a:srgbClr val="FFFFFF"/>
                </a:solidFill>
                <a:latin typeface="Arial Nova" panose="020B0504020202020204" pitchFamily="34" charset="0"/>
                <a:ea typeface="Arial"/>
                <a:cs typeface="Arial"/>
                <a:sym typeface="Arial"/>
              </a:rPr>
              <a:t>EMEA &amp; North America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Arial"/>
                <a:cs typeface="Arial"/>
                <a:sym typeface="Arial"/>
              </a:rPr>
              <a:t>Symposium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4A1ED-24EA-45F7-AA8E-229469297451}"/>
              </a:ext>
            </a:extLst>
          </p:cNvPr>
          <p:cNvSpPr txBox="1"/>
          <p:nvPr/>
        </p:nvSpPr>
        <p:spPr>
          <a:xfrm>
            <a:off x="469631" y="600665"/>
            <a:ext cx="114432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rial Nova" panose="020B0504020202020204" pitchFamily="34" charset="0"/>
                <a:ea typeface="Arial"/>
                <a:cs typeface="Arial"/>
                <a:sym typeface="Arial"/>
              </a:rPr>
              <a:t>The strategic value of outsourcing technology and non-differentiated operational activities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Arial Nova" panose="020B0504020202020204" pitchFamily="34" charset="0"/>
                <a:ea typeface="Arial"/>
                <a:cs typeface="Arial"/>
                <a:sym typeface="Arial"/>
              </a:rPr>
              <a:t>A fresh perspective on transformational change</a:t>
            </a:r>
          </a:p>
          <a:p>
            <a:endParaRPr lang="en-US" sz="4400" b="1" dirty="0">
              <a:solidFill>
                <a:srgbClr val="FFFFFF"/>
              </a:solidFill>
              <a:latin typeface="Arial Nova" panose="020B0504020202020204" pitchFamily="34" charset="0"/>
              <a:ea typeface="Arial"/>
              <a:cs typeface="Arial"/>
              <a:sym typeface="Arial"/>
            </a:endParaRPr>
          </a:p>
          <a:p>
            <a:endParaRPr lang="en-US" sz="4000" b="1" dirty="0">
              <a:solidFill>
                <a:srgbClr val="FFFFFF"/>
              </a:solidFill>
              <a:latin typeface="Arial Nova" panose="020B0504020202020204" pitchFamily="34" charset="0"/>
              <a:ea typeface="Arial"/>
              <a:cs typeface="Arial"/>
              <a:sym typeface="Arial"/>
            </a:endParaRPr>
          </a:p>
          <a:p>
            <a:endParaRPr lang="en-US" sz="4000" b="1" i="1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C60853-9103-4A80-AF85-BD03D757F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478" y="5959163"/>
            <a:ext cx="1734710" cy="844071"/>
          </a:xfrm>
          <a:prstGeom prst="rect">
            <a:avLst/>
          </a:prstGeom>
        </p:spPr>
      </p:pic>
      <p:pic>
        <p:nvPicPr>
          <p:cNvPr id="26" name="Graphic 20">
            <a:extLst>
              <a:ext uri="{FF2B5EF4-FFF2-40B4-BE49-F238E27FC236}">
                <a16:creationId xmlns:a16="http://schemas.microsoft.com/office/drawing/2014/main" id="{EAF1AF80-A711-4D1D-9227-ADAB5584A1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152197"/>
            <a:ext cx="1478422" cy="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11242"/>
          <a:stretch/>
        </p:blipFill>
        <p:spPr>
          <a:xfrm>
            <a:off x="3719071" y="-1258031"/>
            <a:ext cx="9144000" cy="811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BA4AF93-EE4C-421D-8945-0DA347A4B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311">
            <a:off x="-3647653" y="-2396724"/>
            <a:ext cx="12192000" cy="5415449"/>
          </a:xfrm>
          <a:prstGeom prst="rect">
            <a:avLst/>
          </a:prstGeom>
        </p:spPr>
      </p:pic>
      <p:sp>
        <p:nvSpPr>
          <p:cNvPr id="91" name="Google Shape;91;p13"/>
          <p:cNvSpPr txBox="1"/>
          <p:nvPr/>
        </p:nvSpPr>
        <p:spPr>
          <a:xfrm>
            <a:off x="342602" y="1336125"/>
            <a:ext cx="3492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Empowering the Financial Services COO Community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342602" y="311000"/>
            <a:ext cx="4848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4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Armstrong Wolfe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COO Advisory Firm</a:t>
            </a:r>
            <a:endParaRPr sz="2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95223" y="5910575"/>
            <a:ext cx="1750551" cy="8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2CBFBE3-6C85-46BE-9B84-5D2B30F1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255" y="-2383365"/>
            <a:ext cx="16438510" cy="5415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0F450-EC96-419F-AEEF-25E294ACA195}"/>
              </a:ext>
            </a:extLst>
          </p:cNvPr>
          <p:cNvSpPr txBox="1"/>
          <p:nvPr/>
        </p:nvSpPr>
        <p:spPr>
          <a:xfrm>
            <a:off x="805630" y="324360"/>
            <a:ext cx="11211030" cy="85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Reinvigorating the debate and approach to outsourcing and the role of industry-wide collaboration</a:t>
            </a:r>
            <a:endParaRPr lang="en-GB" sz="2400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7CF56-09DC-4BA4-9F95-13D812AC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553" y="6055348"/>
            <a:ext cx="1435077" cy="69827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98BD36B-53CC-4072-9667-10EAD88BF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805697"/>
              </p:ext>
            </p:extLst>
          </p:nvPr>
        </p:nvGraphicFramePr>
        <p:xfrm>
          <a:off x="175340" y="553453"/>
          <a:ext cx="10876548" cy="765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20">
            <a:extLst>
              <a:ext uri="{FF2B5EF4-FFF2-40B4-BE49-F238E27FC236}">
                <a16:creationId xmlns:a16="http://schemas.microsoft.com/office/drawing/2014/main" id="{1FE61F91-9316-4191-B137-5D0CCCB59B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152197"/>
            <a:ext cx="1478422" cy="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2CBFBE3-6C85-46BE-9B84-5D2B30F1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833" y="-3214538"/>
            <a:ext cx="12192000" cy="5415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0F450-EC96-419F-AEEF-25E294ACA195}"/>
              </a:ext>
            </a:extLst>
          </p:cNvPr>
          <p:cNvSpPr txBox="1"/>
          <p:nvPr/>
        </p:nvSpPr>
        <p:spPr>
          <a:xfrm>
            <a:off x="495696" y="324361"/>
            <a:ext cx="644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Speakers &amp; Panellists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7CF56-09DC-4BA4-9F95-13D812AC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553" y="6055348"/>
            <a:ext cx="1435077" cy="698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30EB9-3558-457C-94D9-2F4892E8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71" b="11185"/>
          <a:stretch/>
        </p:blipFill>
        <p:spPr>
          <a:xfrm>
            <a:off x="5715330" y="2196989"/>
            <a:ext cx="1075014" cy="1061711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BCCEBA-12A2-419C-9E80-234F8D7B3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151" y="2196989"/>
            <a:ext cx="1061711" cy="1061711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4D21CB-4429-4733-A08A-222106824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151" y="4572968"/>
            <a:ext cx="1075016" cy="1068540"/>
          </a:xfrm>
          <a:prstGeom prst="ellipse">
            <a:avLst/>
          </a:prstGeom>
        </p:spPr>
      </p:pic>
      <p:pic>
        <p:nvPicPr>
          <p:cNvPr id="17" name="Picture 16" descr="A picture containing person, wall, clothing, posing&#10;&#10;Description automatically generated">
            <a:extLst>
              <a:ext uri="{FF2B5EF4-FFF2-40B4-BE49-F238E27FC236}">
                <a16:creationId xmlns:a16="http://schemas.microsoft.com/office/drawing/2014/main" id="{99BC5CF9-7DFE-4D17-8595-8727FDE8DA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" b="30312"/>
          <a:stretch/>
        </p:blipFill>
        <p:spPr>
          <a:xfrm>
            <a:off x="3288968" y="4588240"/>
            <a:ext cx="1098981" cy="1061711"/>
          </a:xfrm>
          <a:prstGeom prst="ellipse">
            <a:avLst/>
          </a:prstGeom>
        </p:spPr>
      </p:pic>
      <p:pic>
        <p:nvPicPr>
          <p:cNvPr id="19" name="Picture 18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C0139D58-EEE2-4CBC-A6CD-D870C66DC1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8"/>
          <a:stretch/>
        </p:blipFill>
        <p:spPr>
          <a:xfrm>
            <a:off x="5715330" y="4586787"/>
            <a:ext cx="1075015" cy="1063164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30C219-5D6B-43AD-BAA4-E620C1E5EE3D}"/>
              </a:ext>
            </a:extLst>
          </p:cNvPr>
          <p:cNvSpPr txBox="1"/>
          <p:nvPr/>
        </p:nvSpPr>
        <p:spPr>
          <a:xfrm>
            <a:off x="2048148" y="1944470"/>
            <a:ext cx="420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 Nova" panose="020B0504020202020204" pitchFamily="34" charset="0"/>
              </a:rPr>
              <a:t>Speakers:	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3CF502-6051-4E99-92AD-C77CDCA223BA}"/>
              </a:ext>
            </a:extLst>
          </p:cNvPr>
          <p:cNvSpPr txBox="1"/>
          <p:nvPr/>
        </p:nvSpPr>
        <p:spPr>
          <a:xfrm>
            <a:off x="2048148" y="4322060"/>
            <a:ext cx="420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 Nova" panose="020B0504020202020204" pitchFamily="34" charset="0"/>
              </a:rPr>
              <a:t>Panellists: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D0456-64B9-4EE8-A07D-D0A37DD90DE7}"/>
              </a:ext>
            </a:extLst>
          </p:cNvPr>
          <p:cNvSpPr txBox="1"/>
          <p:nvPr/>
        </p:nvSpPr>
        <p:spPr>
          <a:xfrm>
            <a:off x="7430154" y="3352674"/>
            <a:ext cx="240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ova" panose="020B0504020202020204" pitchFamily="34" charset="0"/>
              </a:rPr>
              <a:t>Matthew Hargreaves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Global Industry Lead – Capital Markets Solutions 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DXC </a:t>
            </a:r>
            <a:r>
              <a:rPr lang="en-GB" sz="1200" dirty="0" err="1">
                <a:latin typeface="Arial Nova" panose="020B0504020202020204" pitchFamily="34" charset="0"/>
              </a:rPr>
              <a:t>Luxoft</a:t>
            </a:r>
            <a:endParaRPr lang="en-GB" sz="1200" dirty="0">
              <a:latin typeface="Arial Nova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3091CD-A933-4F85-88D3-B76EC56AC2D4}"/>
              </a:ext>
            </a:extLst>
          </p:cNvPr>
          <p:cNvSpPr txBox="1"/>
          <p:nvPr/>
        </p:nvSpPr>
        <p:spPr>
          <a:xfrm>
            <a:off x="5047855" y="3349930"/>
            <a:ext cx="240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ova" panose="020B0504020202020204" pitchFamily="34" charset="0"/>
              </a:rPr>
              <a:t>Hugh Richards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MD, Products and Solutions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DXC </a:t>
            </a:r>
            <a:r>
              <a:rPr lang="en-GB" sz="1200" dirty="0" err="1">
                <a:latin typeface="Arial Nova" panose="020B0504020202020204" pitchFamily="34" charset="0"/>
              </a:rPr>
              <a:t>Luxoft</a:t>
            </a:r>
            <a:endParaRPr lang="en-GB" sz="1200" dirty="0">
              <a:latin typeface="Arial Nova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E869C7-15A4-4F3C-B801-E086E291B7F9}"/>
              </a:ext>
            </a:extLst>
          </p:cNvPr>
          <p:cNvSpPr txBox="1"/>
          <p:nvPr/>
        </p:nvSpPr>
        <p:spPr>
          <a:xfrm>
            <a:off x="2760827" y="3320195"/>
            <a:ext cx="21718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 Nova" panose="020B0504020202020204" pitchFamily="34" charset="0"/>
              </a:rPr>
              <a:t>Moderated by:</a:t>
            </a:r>
          </a:p>
          <a:p>
            <a:pPr algn="ctr"/>
            <a:r>
              <a:rPr lang="en-GB" sz="1200" b="1" dirty="0">
                <a:latin typeface="Arial Nova" panose="020B0504020202020204" pitchFamily="34" charset="0"/>
              </a:rPr>
              <a:t>Maurice Evlyn-Bufton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CEO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Armstrong Wolfe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AC2C54-BC0A-492B-A41A-8231A68C013A}"/>
              </a:ext>
            </a:extLst>
          </p:cNvPr>
          <p:cNvSpPr txBox="1"/>
          <p:nvPr/>
        </p:nvSpPr>
        <p:spPr>
          <a:xfrm>
            <a:off x="2495608" y="5680343"/>
            <a:ext cx="270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ova" panose="020B0504020202020204" pitchFamily="34" charset="0"/>
              </a:rPr>
              <a:t>Erica Benjamin 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MD, Chief Administrative Officer Capital Markets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BMO Financial Group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532A8D-1A1A-441D-8466-C2F038637990}"/>
              </a:ext>
            </a:extLst>
          </p:cNvPr>
          <p:cNvSpPr txBox="1"/>
          <p:nvPr/>
        </p:nvSpPr>
        <p:spPr>
          <a:xfrm>
            <a:off x="5305356" y="5702642"/>
            <a:ext cx="189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ova" panose="020B0504020202020204" pitchFamily="34" charset="0"/>
              </a:rPr>
              <a:t>Lisa Woodward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MD, Head of Operations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Mizuho Financial Group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D63C68-7426-43BB-946E-AB1D96DA9398}"/>
              </a:ext>
            </a:extLst>
          </p:cNvPr>
          <p:cNvSpPr txBox="1"/>
          <p:nvPr/>
        </p:nvSpPr>
        <p:spPr>
          <a:xfrm>
            <a:off x="7293524" y="5702642"/>
            <a:ext cx="270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ova" panose="020B0504020202020204" pitchFamily="34" charset="0"/>
              </a:rPr>
              <a:t>Lori Messer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MD, Global Head of Capital Markets Business &amp; Client Services</a:t>
            </a:r>
          </a:p>
          <a:p>
            <a:pPr algn="ctr"/>
            <a:r>
              <a:rPr lang="en-GB" sz="1200" dirty="0">
                <a:latin typeface="Arial Nova" panose="020B0504020202020204" pitchFamily="34" charset="0"/>
              </a:rPr>
              <a:t>RBC Capital Markets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64FB714-6DD1-4D5E-BBD1-30ADDEC669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6760" b="16846"/>
          <a:stretch/>
        </p:blipFill>
        <p:spPr>
          <a:xfrm>
            <a:off x="3288968" y="2277616"/>
            <a:ext cx="1115553" cy="1061710"/>
          </a:xfrm>
          <a:prstGeom prst="ellipse">
            <a:avLst/>
          </a:prstGeom>
        </p:spPr>
      </p:pic>
      <p:pic>
        <p:nvPicPr>
          <p:cNvPr id="28" name="Graphic 20">
            <a:extLst>
              <a:ext uri="{FF2B5EF4-FFF2-40B4-BE49-F238E27FC236}">
                <a16:creationId xmlns:a16="http://schemas.microsoft.com/office/drawing/2014/main" id="{FDACC53F-94BD-4505-8821-DEAF50AC588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6152197"/>
            <a:ext cx="1478422" cy="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4B4DFC2-57D4-4825-880C-DC96F66EC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08" y="10115"/>
            <a:ext cx="13365052" cy="5936496"/>
          </a:xfrm>
          <a:prstGeom prst="rect">
            <a:avLst/>
          </a:prstGeom>
        </p:spPr>
      </p:pic>
      <p:sp>
        <p:nvSpPr>
          <p:cNvPr id="107" name="Google Shape;107;p15"/>
          <p:cNvSpPr txBox="1">
            <a:spLocks noGrp="1"/>
          </p:cNvSpPr>
          <p:nvPr>
            <p:ph type="subTitle" idx="4294967295"/>
          </p:nvPr>
        </p:nvSpPr>
        <p:spPr>
          <a:xfrm>
            <a:off x="1524002" y="3648862"/>
            <a:ext cx="9144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visit </a:t>
            </a:r>
            <a:r>
              <a:rPr lang="en-GB" sz="2100" b="0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www.armstrongwolfe.com</a:t>
            </a:r>
            <a:endParaRPr sz="21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4294967295"/>
          </p:nvPr>
        </p:nvSpPr>
        <p:spPr>
          <a:xfrm>
            <a:off x="1524001" y="120165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10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4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887100" y="5366569"/>
            <a:ext cx="10417800" cy="188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us on LinkedIn: Armstrong Wolfe | Women in the COO Community | Global COO Community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2001" y="501325"/>
            <a:ext cx="2068001" cy="14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187</Words>
  <Application>Microsoft Macintosh PowerPoint</Application>
  <PresentationFormat>Widescreen</PresentationFormat>
  <Paragraphs>50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Nova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Wakefield</dc:creator>
  <cp:lastModifiedBy>Charlotte Wicks</cp:lastModifiedBy>
  <cp:revision>39</cp:revision>
  <dcterms:created xsi:type="dcterms:W3CDTF">2021-06-10T10:27:02Z</dcterms:created>
  <dcterms:modified xsi:type="dcterms:W3CDTF">2021-07-02T10:03:32Z</dcterms:modified>
</cp:coreProperties>
</file>