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9" r:id="rId5"/>
    <p:sldId id="257" r:id="rId6"/>
    <p:sldId id="284" r:id="rId7"/>
    <p:sldId id="282" r:id="rId8"/>
    <p:sldId id="285" r:id="rId9"/>
    <p:sldId id="287" r:id="rId10"/>
    <p:sldId id="286" r:id="rId11"/>
    <p:sldId id="275" r:id="rId12"/>
    <p:sldId id="27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AAE"/>
    <a:srgbClr val="730649"/>
    <a:srgbClr val="C0176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17CE7-7406-4F1B-8AC6-B9DF65F9F998}" v="65" dt="2022-02-11T11:21:35.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95820"/>
  </p:normalViewPr>
  <p:slideViewPr>
    <p:cSldViewPr snapToGrid="0" snapToObjects="1">
      <p:cViewPr varScale="1">
        <p:scale>
          <a:sx n="107" d="100"/>
          <a:sy n="107" d="100"/>
        </p:scale>
        <p:origin x="9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6AE67-CA0B-41FD-8A82-2030C07F8E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FAFC62-B32C-44BE-BDB8-FB13ECC4DD5B}">
      <dgm:prSet custT="1"/>
      <dgm:spPr>
        <a:solidFill>
          <a:srgbClr val="306AAE"/>
        </a:solidFill>
      </dgm:spPr>
      <dgm:t>
        <a:bodyPr/>
        <a:lstStyle/>
        <a:p>
          <a:r>
            <a:rPr lang="en-GB" sz="2000" dirty="0">
              <a:latin typeface="Arial Nova" panose="020B0504020202020204" pitchFamily="34" charset="0"/>
            </a:rPr>
            <a:t>Authentic</a:t>
          </a:r>
          <a:endParaRPr lang="en-US" sz="2000" dirty="0">
            <a:latin typeface="Arial Nova" panose="020B0504020202020204" pitchFamily="34" charset="0"/>
          </a:endParaRPr>
        </a:p>
      </dgm:t>
    </dgm:pt>
    <dgm:pt modelId="{E16620B5-F712-4964-8357-01E4017254F8}" type="parTrans" cxnId="{48CE5672-9B40-4855-A9AA-095EFCF165A6}">
      <dgm:prSet/>
      <dgm:spPr/>
      <dgm:t>
        <a:bodyPr/>
        <a:lstStyle/>
        <a:p>
          <a:endParaRPr lang="en-US" sz="2000">
            <a:latin typeface="Arial Nova" panose="020B0504020202020204" pitchFamily="34" charset="0"/>
          </a:endParaRPr>
        </a:p>
      </dgm:t>
    </dgm:pt>
    <dgm:pt modelId="{BAA12E07-E36A-42B3-80AE-FF5C6CFE29F9}" type="sibTrans" cxnId="{48CE5672-9B40-4855-A9AA-095EFCF165A6}">
      <dgm:prSet/>
      <dgm:spPr/>
      <dgm:t>
        <a:bodyPr/>
        <a:lstStyle/>
        <a:p>
          <a:endParaRPr lang="en-US" sz="2000">
            <a:latin typeface="Arial Nova" panose="020B0504020202020204" pitchFamily="34" charset="0"/>
          </a:endParaRPr>
        </a:p>
      </dgm:t>
    </dgm:pt>
    <dgm:pt modelId="{22E4901F-920F-496C-B4CB-E7EC45602045}">
      <dgm:prSet custT="1"/>
      <dgm:spPr>
        <a:solidFill>
          <a:srgbClr val="306AAE"/>
        </a:solidFill>
      </dgm:spPr>
      <dgm:t>
        <a:bodyPr/>
        <a:lstStyle/>
        <a:p>
          <a:r>
            <a:rPr lang="en-GB" sz="2000">
              <a:latin typeface="Arial Nova" panose="020B0504020202020204" pitchFamily="34" charset="0"/>
            </a:rPr>
            <a:t>Focussed</a:t>
          </a:r>
          <a:endParaRPr lang="en-US" sz="2000">
            <a:latin typeface="Arial Nova" panose="020B0504020202020204" pitchFamily="34" charset="0"/>
          </a:endParaRPr>
        </a:p>
      </dgm:t>
    </dgm:pt>
    <dgm:pt modelId="{B95021F2-5D0B-4F40-800F-8AC83CA4FCF4}" type="parTrans" cxnId="{44E11C47-1834-4BE6-93E1-5A9FCD8469CC}">
      <dgm:prSet/>
      <dgm:spPr/>
      <dgm:t>
        <a:bodyPr/>
        <a:lstStyle/>
        <a:p>
          <a:endParaRPr lang="en-US" sz="2000">
            <a:latin typeface="Arial Nova" panose="020B0504020202020204" pitchFamily="34" charset="0"/>
          </a:endParaRPr>
        </a:p>
      </dgm:t>
    </dgm:pt>
    <dgm:pt modelId="{BD428E16-779C-4FDE-8F9F-847FE462527F}" type="sibTrans" cxnId="{44E11C47-1834-4BE6-93E1-5A9FCD8469CC}">
      <dgm:prSet/>
      <dgm:spPr/>
      <dgm:t>
        <a:bodyPr/>
        <a:lstStyle/>
        <a:p>
          <a:endParaRPr lang="en-US" sz="2000">
            <a:latin typeface="Arial Nova" panose="020B0504020202020204" pitchFamily="34" charset="0"/>
          </a:endParaRPr>
        </a:p>
      </dgm:t>
    </dgm:pt>
    <dgm:pt modelId="{05B4E484-9505-4AA8-9AE8-7DCCC6531F22}">
      <dgm:prSet custT="1"/>
      <dgm:spPr>
        <a:solidFill>
          <a:srgbClr val="306AAE"/>
        </a:solidFill>
      </dgm:spPr>
      <dgm:t>
        <a:bodyPr/>
        <a:lstStyle/>
        <a:p>
          <a:r>
            <a:rPr lang="en-GB" sz="2000" dirty="0">
              <a:latin typeface="Arial Nova" panose="020B0504020202020204" pitchFamily="34" charset="0"/>
            </a:rPr>
            <a:t>Differentiated</a:t>
          </a:r>
          <a:endParaRPr lang="en-US" sz="2000" dirty="0">
            <a:latin typeface="Arial Nova" panose="020B0504020202020204" pitchFamily="34" charset="0"/>
          </a:endParaRPr>
        </a:p>
      </dgm:t>
    </dgm:pt>
    <dgm:pt modelId="{0A66B7A1-77FF-41C6-9AA8-AFAE41C9EFD5}" type="parTrans" cxnId="{E12CE284-67B8-4BC8-BCC6-5EA7B1F26346}">
      <dgm:prSet/>
      <dgm:spPr/>
      <dgm:t>
        <a:bodyPr/>
        <a:lstStyle/>
        <a:p>
          <a:endParaRPr lang="en-US" sz="2000">
            <a:latin typeface="Arial Nova" panose="020B0504020202020204" pitchFamily="34" charset="0"/>
          </a:endParaRPr>
        </a:p>
      </dgm:t>
    </dgm:pt>
    <dgm:pt modelId="{1F6DE336-247E-406B-9365-2AB8854544F2}" type="sibTrans" cxnId="{E12CE284-67B8-4BC8-BCC6-5EA7B1F26346}">
      <dgm:prSet/>
      <dgm:spPr/>
      <dgm:t>
        <a:bodyPr/>
        <a:lstStyle/>
        <a:p>
          <a:endParaRPr lang="en-US" sz="2000">
            <a:latin typeface="Arial Nova" panose="020B0504020202020204" pitchFamily="34" charset="0"/>
          </a:endParaRPr>
        </a:p>
      </dgm:t>
    </dgm:pt>
    <dgm:pt modelId="{E66286C7-5028-4AB6-8BC6-426123485AB2}">
      <dgm:prSet custT="1"/>
      <dgm:spPr>
        <a:solidFill>
          <a:srgbClr val="306AAE"/>
        </a:solidFill>
      </dgm:spPr>
      <dgm:t>
        <a:bodyPr/>
        <a:lstStyle/>
        <a:p>
          <a:r>
            <a:rPr lang="en-GB" sz="2000" dirty="0">
              <a:latin typeface="Arial Nova" panose="020B0504020202020204" pitchFamily="34" charset="0"/>
            </a:rPr>
            <a:t>Well understood</a:t>
          </a:r>
          <a:endParaRPr lang="en-US" sz="2000" dirty="0">
            <a:latin typeface="Arial Nova" panose="020B0504020202020204" pitchFamily="34" charset="0"/>
          </a:endParaRPr>
        </a:p>
      </dgm:t>
    </dgm:pt>
    <dgm:pt modelId="{FBF3105D-CE37-42D0-948F-9C46576F5659}" type="parTrans" cxnId="{FB7BE11A-8DDE-433B-B85B-3C1FB1A03DB6}">
      <dgm:prSet/>
      <dgm:spPr/>
      <dgm:t>
        <a:bodyPr/>
        <a:lstStyle/>
        <a:p>
          <a:endParaRPr lang="en-US" sz="2000">
            <a:latin typeface="Arial Nova" panose="020B0504020202020204" pitchFamily="34" charset="0"/>
          </a:endParaRPr>
        </a:p>
      </dgm:t>
    </dgm:pt>
    <dgm:pt modelId="{3D9F6127-452F-478D-8722-E77884C35B07}" type="sibTrans" cxnId="{FB7BE11A-8DDE-433B-B85B-3C1FB1A03DB6}">
      <dgm:prSet/>
      <dgm:spPr/>
      <dgm:t>
        <a:bodyPr/>
        <a:lstStyle/>
        <a:p>
          <a:endParaRPr lang="en-US" sz="2000">
            <a:latin typeface="Arial Nova" panose="020B0504020202020204" pitchFamily="34" charset="0"/>
          </a:endParaRPr>
        </a:p>
      </dgm:t>
    </dgm:pt>
    <dgm:pt modelId="{6C5E1F86-F10D-4300-93B7-24D80C3E5E79}">
      <dgm:prSet custT="1"/>
      <dgm:spPr>
        <a:solidFill>
          <a:srgbClr val="306AAE"/>
        </a:solidFill>
      </dgm:spPr>
      <dgm:t>
        <a:bodyPr/>
        <a:lstStyle/>
        <a:p>
          <a:r>
            <a:rPr lang="en-GB" sz="2000">
              <a:latin typeface="Arial Nova" panose="020B0504020202020204" pitchFamily="34" charset="0"/>
            </a:rPr>
            <a:t>Consistent</a:t>
          </a:r>
          <a:endParaRPr lang="en-US" sz="2000">
            <a:latin typeface="Arial Nova" panose="020B0504020202020204" pitchFamily="34" charset="0"/>
          </a:endParaRPr>
        </a:p>
      </dgm:t>
    </dgm:pt>
    <dgm:pt modelId="{E02817DC-044F-464A-97F5-B57701A08C80}" type="parTrans" cxnId="{25D019CD-0C0F-4B43-BEA0-A7AAECF44BDB}">
      <dgm:prSet/>
      <dgm:spPr/>
      <dgm:t>
        <a:bodyPr/>
        <a:lstStyle/>
        <a:p>
          <a:endParaRPr lang="en-US" sz="2000">
            <a:latin typeface="Arial Nova" panose="020B0504020202020204" pitchFamily="34" charset="0"/>
          </a:endParaRPr>
        </a:p>
      </dgm:t>
    </dgm:pt>
    <dgm:pt modelId="{671BFDCC-17E8-4FAB-BBCA-F010E083DF55}" type="sibTrans" cxnId="{25D019CD-0C0F-4B43-BEA0-A7AAECF44BDB}">
      <dgm:prSet/>
      <dgm:spPr/>
      <dgm:t>
        <a:bodyPr/>
        <a:lstStyle/>
        <a:p>
          <a:endParaRPr lang="en-US" sz="2000">
            <a:latin typeface="Arial Nova" panose="020B0504020202020204" pitchFamily="34" charset="0"/>
          </a:endParaRPr>
        </a:p>
      </dgm:t>
    </dgm:pt>
    <dgm:pt modelId="{52BCACB4-52D8-4D03-8640-2F678A44F852}">
      <dgm:prSet custT="1"/>
      <dgm:spPr>
        <a:solidFill>
          <a:srgbClr val="306AAE"/>
        </a:solidFill>
      </dgm:spPr>
      <dgm:t>
        <a:bodyPr/>
        <a:lstStyle/>
        <a:p>
          <a:r>
            <a:rPr lang="en-GB" sz="2000">
              <a:latin typeface="Arial Nova" panose="020B0504020202020204" pitchFamily="34" charset="0"/>
            </a:rPr>
            <a:t>Widely Known</a:t>
          </a:r>
          <a:endParaRPr lang="en-US" sz="2000">
            <a:latin typeface="Arial Nova" panose="020B0504020202020204" pitchFamily="34" charset="0"/>
          </a:endParaRPr>
        </a:p>
      </dgm:t>
    </dgm:pt>
    <dgm:pt modelId="{B93C1BFE-8E39-4F52-A32C-52762C7B30DE}" type="parTrans" cxnId="{220806FD-E684-446B-A836-20481EE281E9}">
      <dgm:prSet/>
      <dgm:spPr/>
      <dgm:t>
        <a:bodyPr/>
        <a:lstStyle/>
        <a:p>
          <a:endParaRPr lang="en-US" sz="2000">
            <a:latin typeface="Arial Nova" panose="020B0504020202020204" pitchFamily="34" charset="0"/>
          </a:endParaRPr>
        </a:p>
      </dgm:t>
    </dgm:pt>
    <dgm:pt modelId="{00A8574E-F2E8-464D-AD68-08B2FB8E4C98}" type="sibTrans" cxnId="{220806FD-E684-446B-A836-20481EE281E9}">
      <dgm:prSet/>
      <dgm:spPr/>
      <dgm:t>
        <a:bodyPr/>
        <a:lstStyle/>
        <a:p>
          <a:endParaRPr lang="en-US" sz="2000">
            <a:latin typeface="Arial Nova" panose="020B0504020202020204" pitchFamily="34" charset="0"/>
          </a:endParaRPr>
        </a:p>
      </dgm:t>
    </dgm:pt>
    <dgm:pt modelId="{C640CDD4-AC27-4DD4-AF12-E0BA39CBE269}" type="pres">
      <dgm:prSet presAssocID="{9A06AE67-CA0B-41FD-8A82-2030C07F8E0A}" presName="diagram" presStyleCnt="0">
        <dgm:presLayoutVars>
          <dgm:dir/>
          <dgm:resizeHandles val="exact"/>
        </dgm:presLayoutVars>
      </dgm:prSet>
      <dgm:spPr/>
    </dgm:pt>
    <dgm:pt modelId="{616BBF30-F47F-42C3-97AC-55BCCA6C36C1}" type="pres">
      <dgm:prSet presAssocID="{E2FAFC62-B32C-44BE-BDB8-FB13ECC4DD5B}" presName="node" presStyleLbl="node1" presStyleIdx="0" presStyleCnt="6">
        <dgm:presLayoutVars>
          <dgm:bulletEnabled val="1"/>
        </dgm:presLayoutVars>
      </dgm:prSet>
      <dgm:spPr/>
    </dgm:pt>
    <dgm:pt modelId="{2AAA0CA5-B004-4036-B346-EA9DB3DF5D22}" type="pres">
      <dgm:prSet presAssocID="{BAA12E07-E36A-42B3-80AE-FF5C6CFE29F9}" presName="sibTrans" presStyleCnt="0"/>
      <dgm:spPr/>
    </dgm:pt>
    <dgm:pt modelId="{799F13BF-01B8-423C-9DEF-BBD6933E1608}" type="pres">
      <dgm:prSet presAssocID="{22E4901F-920F-496C-B4CB-E7EC45602045}" presName="node" presStyleLbl="node1" presStyleIdx="1" presStyleCnt="6">
        <dgm:presLayoutVars>
          <dgm:bulletEnabled val="1"/>
        </dgm:presLayoutVars>
      </dgm:prSet>
      <dgm:spPr/>
    </dgm:pt>
    <dgm:pt modelId="{703CAFA4-42D3-47A2-8B0A-1A54470D1A6C}" type="pres">
      <dgm:prSet presAssocID="{BD428E16-779C-4FDE-8F9F-847FE462527F}" presName="sibTrans" presStyleCnt="0"/>
      <dgm:spPr/>
    </dgm:pt>
    <dgm:pt modelId="{CD3746A0-6BD4-435B-9A2A-02593FD1495C}" type="pres">
      <dgm:prSet presAssocID="{05B4E484-9505-4AA8-9AE8-7DCCC6531F22}" presName="node" presStyleLbl="node1" presStyleIdx="2" presStyleCnt="6">
        <dgm:presLayoutVars>
          <dgm:bulletEnabled val="1"/>
        </dgm:presLayoutVars>
      </dgm:prSet>
      <dgm:spPr/>
    </dgm:pt>
    <dgm:pt modelId="{FE747A9A-64BE-4D44-B016-FBFFB5370612}" type="pres">
      <dgm:prSet presAssocID="{1F6DE336-247E-406B-9365-2AB8854544F2}" presName="sibTrans" presStyleCnt="0"/>
      <dgm:spPr/>
    </dgm:pt>
    <dgm:pt modelId="{1694AAC8-D871-4D21-ADA8-BC779E94CA55}" type="pres">
      <dgm:prSet presAssocID="{E66286C7-5028-4AB6-8BC6-426123485AB2}" presName="node" presStyleLbl="node1" presStyleIdx="3" presStyleCnt="6">
        <dgm:presLayoutVars>
          <dgm:bulletEnabled val="1"/>
        </dgm:presLayoutVars>
      </dgm:prSet>
      <dgm:spPr/>
    </dgm:pt>
    <dgm:pt modelId="{F8F3056A-8102-484E-B691-F4E93CAF418C}" type="pres">
      <dgm:prSet presAssocID="{3D9F6127-452F-478D-8722-E77884C35B07}" presName="sibTrans" presStyleCnt="0"/>
      <dgm:spPr/>
    </dgm:pt>
    <dgm:pt modelId="{7D116D55-4230-4F96-BFC4-9FF2CD736AD1}" type="pres">
      <dgm:prSet presAssocID="{6C5E1F86-F10D-4300-93B7-24D80C3E5E79}" presName="node" presStyleLbl="node1" presStyleIdx="4" presStyleCnt="6">
        <dgm:presLayoutVars>
          <dgm:bulletEnabled val="1"/>
        </dgm:presLayoutVars>
      </dgm:prSet>
      <dgm:spPr/>
    </dgm:pt>
    <dgm:pt modelId="{3CE3F6C9-786A-4855-A68D-20EF1CECB027}" type="pres">
      <dgm:prSet presAssocID="{671BFDCC-17E8-4FAB-BBCA-F010E083DF55}" presName="sibTrans" presStyleCnt="0"/>
      <dgm:spPr/>
    </dgm:pt>
    <dgm:pt modelId="{C7EF0381-65C9-4B98-A0EF-0966893374BA}" type="pres">
      <dgm:prSet presAssocID="{52BCACB4-52D8-4D03-8640-2F678A44F852}" presName="node" presStyleLbl="node1" presStyleIdx="5" presStyleCnt="6">
        <dgm:presLayoutVars>
          <dgm:bulletEnabled val="1"/>
        </dgm:presLayoutVars>
      </dgm:prSet>
      <dgm:spPr/>
    </dgm:pt>
  </dgm:ptLst>
  <dgm:cxnLst>
    <dgm:cxn modelId="{FB7BE11A-8DDE-433B-B85B-3C1FB1A03DB6}" srcId="{9A06AE67-CA0B-41FD-8A82-2030C07F8E0A}" destId="{E66286C7-5028-4AB6-8BC6-426123485AB2}" srcOrd="3" destOrd="0" parTransId="{FBF3105D-CE37-42D0-948F-9C46576F5659}" sibTransId="{3D9F6127-452F-478D-8722-E77884C35B07}"/>
    <dgm:cxn modelId="{ED6D6729-4C3E-4317-9F85-2CCE2BBE768A}" type="presOf" srcId="{6C5E1F86-F10D-4300-93B7-24D80C3E5E79}" destId="{7D116D55-4230-4F96-BFC4-9FF2CD736AD1}" srcOrd="0" destOrd="0" presId="urn:microsoft.com/office/officeart/2005/8/layout/default"/>
    <dgm:cxn modelId="{231FB040-7C58-4989-A3FD-BD9B3BB8C468}" type="presOf" srcId="{E66286C7-5028-4AB6-8BC6-426123485AB2}" destId="{1694AAC8-D871-4D21-ADA8-BC779E94CA55}" srcOrd="0" destOrd="0" presId="urn:microsoft.com/office/officeart/2005/8/layout/default"/>
    <dgm:cxn modelId="{44E11C47-1834-4BE6-93E1-5A9FCD8469CC}" srcId="{9A06AE67-CA0B-41FD-8A82-2030C07F8E0A}" destId="{22E4901F-920F-496C-B4CB-E7EC45602045}" srcOrd="1" destOrd="0" parTransId="{B95021F2-5D0B-4F40-800F-8AC83CA4FCF4}" sibTransId="{BD428E16-779C-4FDE-8F9F-847FE462527F}"/>
    <dgm:cxn modelId="{B484EC4E-2E71-44A0-94C6-671386EB3A91}" type="presOf" srcId="{22E4901F-920F-496C-B4CB-E7EC45602045}" destId="{799F13BF-01B8-423C-9DEF-BBD6933E1608}" srcOrd="0" destOrd="0" presId="urn:microsoft.com/office/officeart/2005/8/layout/default"/>
    <dgm:cxn modelId="{5E67026A-F591-4C48-A917-53C5C33DE749}" type="presOf" srcId="{E2FAFC62-B32C-44BE-BDB8-FB13ECC4DD5B}" destId="{616BBF30-F47F-42C3-97AC-55BCCA6C36C1}" srcOrd="0" destOrd="0" presId="urn:microsoft.com/office/officeart/2005/8/layout/default"/>
    <dgm:cxn modelId="{48CE5672-9B40-4855-A9AA-095EFCF165A6}" srcId="{9A06AE67-CA0B-41FD-8A82-2030C07F8E0A}" destId="{E2FAFC62-B32C-44BE-BDB8-FB13ECC4DD5B}" srcOrd="0" destOrd="0" parTransId="{E16620B5-F712-4964-8357-01E4017254F8}" sibTransId="{BAA12E07-E36A-42B3-80AE-FF5C6CFE29F9}"/>
    <dgm:cxn modelId="{E12CE284-67B8-4BC8-BCC6-5EA7B1F26346}" srcId="{9A06AE67-CA0B-41FD-8A82-2030C07F8E0A}" destId="{05B4E484-9505-4AA8-9AE8-7DCCC6531F22}" srcOrd="2" destOrd="0" parTransId="{0A66B7A1-77FF-41C6-9AA8-AFAE41C9EFD5}" sibTransId="{1F6DE336-247E-406B-9365-2AB8854544F2}"/>
    <dgm:cxn modelId="{CC622DC1-61F0-471C-8464-0D9A25FD0EF1}" type="presOf" srcId="{9A06AE67-CA0B-41FD-8A82-2030C07F8E0A}" destId="{C640CDD4-AC27-4DD4-AF12-E0BA39CBE269}" srcOrd="0" destOrd="0" presId="urn:microsoft.com/office/officeart/2005/8/layout/default"/>
    <dgm:cxn modelId="{E41678CC-D54D-4BE8-9687-D96EB7FE26DF}" type="presOf" srcId="{52BCACB4-52D8-4D03-8640-2F678A44F852}" destId="{C7EF0381-65C9-4B98-A0EF-0966893374BA}" srcOrd="0" destOrd="0" presId="urn:microsoft.com/office/officeart/2005/8/layout/default"/>
    <dgm:cxn modelId="{25D019CD-0C0F-4B43-BEA0-A7AAECF44BDB}" srcId="{9A06AE67-CA0B-41FD-8A82-2030C07F8E0A}" destId="{6C5E1F86-F10D-4300-93B7-24D80C3E5E79}" srcOrd="4" destOrd="0" parTransId="{E02817DC-044F-464A-97F5-B57701A08C80}" sibTransId="{671BFDCC-17E8-4FAB-BBCA-F010E083DF55}"/>
    <dgm:cxn modelId="{08793FFA-2603-43CF-B1E2-54B20E06025F}" type="presOf" srcId="{05B4E484-9505-4AA8-9AE8-7DCCC6531F22}" destId="{CD3746A0-6BD4-435B-9A2A-02593FD1495C}" srcOrd="0" destOrd="0" presId="urn:microsoft.com/office/officeart/2005/8/layout/default"/>
    <dgm:cxn modelId="{220806FD-E684-446B-A836-20481EE281E9}" srcId="{9A06AE67-CA0B-41FD-8A82-2030C07F8E0A}" destId="{52BCACB4-52D8-4D03-8640-2F678A44F852}" srcOrd="5" destOrd="0" parTransId="{B93C1BFE-8E39-4F52-A32C-52762C7B30DE}" sibTransId="{00A8574E-F2E8-464D-AD68-08B2FB8E4C98}"/>
    <dgm:cxn modelId="{148146AC-3F17-49B5-8055-E74CD701215F}" type="presParOf" srcId="{C640CDD4-AC27-4DD4-AF12-E0BA39CBE269}" destId="{616BBF30-F47F-42C3-97AC-55BCCA6C36C1}" srcOrd="0" destOrd="0" presId="urn:microsoft.com/office/officeart/2005/8/layout/default"/>
    <dgm:cxn modelId="{274887D1-133B-4001-97F9-ECDCC0C11107}" type="presParOf" srcId="{C640CDD4-AC27-4DD4-AF12-E0BA39CBE269}" destId="{2AAA0CA5-B004-4036-B346-EA9DB3DF5D22}" srcOrd="1" destOrd="0" presId="urn:microsoft.com/office/officeart/2005/8/layout/default"/>
    <dgm:cxn modelId="{68B6CCBE-6B75-405C-ACC2-A126B84B49B9}" type="presParOf" srcId="{C640CDD4-AC27-4DD4-AF12-E0BA39CBE269}" destId="{799F13BF-01B8-423C-9DEF-BBD6933E1608}" srcOrd="2" destOrd="0" presId="urn:microsoft.com/office/officeart/2005/8/layout/default"/>
    <dgm:cxn modelId="{6A45EBB1-CA1F-44A7-A915-B6280D87E429}" type="presParOf" srcId="{C640CDD4-AC27-4DD4-AF12-E0BA39CBE269}" destId="{703CAFA4-42D3-47A2-8B0A-1A54470D1A6C}" srcOrd="3" destOrd="0" presId="urn:microsoft.com/office/officeart/2005/8/layout/default"/>
    <dgm:cxn modelId="{752E15FC-D786-4B42-9AE7-54E6823A0F1F}" type="presParOf" srcId="{C640CDD4-AC27-4DD4-AF12-E0BA39CBE269}" destId="{CD3746A0-6BD4-435B-9A2A-02593FD1495C}" srcOrd="4" destOrd="0" presId="urn:microsoft.com/office/officeart/2005/8/layout/default"/>
    <dgm:cxn modelId="{BE574327-779F-4D9E-876F-F5BED25C5B6D}" type="presParOf" srcId="{C640CDD4-AC27-4DD4-AF12-E0BA39CBE269}" destId="{FE747A9A-64BE-4D44-B016-FBFFB5370612}" srcOrd="5" destOrd="0" presId="urn:microsoft.com/office/officeart/2005/8/layout/default"/>
    <dgm:cxn modelId="{37B8BDCC-CD3F-4845-BF3D-19A339D79EE2}" type="presParOf" srcId="{C640CDD4-AC27-4DD4-AF12-E0BA39CBE269}" destId="{1694AAC8-D871-4D21-ADA8-BC779E94CA55}" srcOrd="6" destOrd="0" presId="urn:microsoft.com/office/officeart/2005/8/layout/default"/>
    <dgm:cxn modelId="{9FFBFF80-41F7-4B3B-B236-7DA31F17F272}" type="presParOf" srcId="{C640CDD4-AC27-4DD4-AF12-E0BA39CBE269}" destId="{F8F3056A-8102-484E-B691-F4E93CAF418C}" srcOrd="7" destOrd="0" presId="urn:microsoft.com/office/officeart/2005/8/layout/default"/>
    <dgm:cxn modelId="{2F6C6877-1077-4476-BDD7-A7ABA49C81D1}" type="presParOf" srcId="{C640CDD4-AC27-4DD4-AF12-E0BA39CBE269}" destId="{7D116D55-4230-4F96-BFC4-9FF2CD736AD1}" srcOrd="8" destOrd="0" presId="urn:microsoft.com/office/officeart/2005/8/layout/default"/>
    <dgm:cxn modelId="{DFAA4C85-747B-478D-8316-2A5ECF610631}" type="presParOf" srcId="{C640CDD4-AC27-4DD4-AF12-E0BA39CBE269}" destId="{3CE3F6C9-786A-4855-A68D-20EF1CECB027}" srcOrd="9" destOrd="0" presId="urn:microsoft.com/office/officeart/2005/8/layout/default"/>
    <dgm:cxn modelId="{B12D440B-50B8-42EB-AD13-E63D89C6EA9A}" type="presParOf" srcId="{C640CDD4-AC27-4DD4-AF12-E0BA39CBE269}" destId="{C7EF0381-65C9-4B98-A0EF-0966893374B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BBF30-F47F-42C3-97AC-55BCCA6C36C1}">
      <dsp:nvSpPr>
        <dsp:cNvPr id="0" name=""/>
        <dsp:cNvSpPr/>
      </dsp:nvSpPr>
      <dsp:spPr>
        <a:xfrm>
          <a:off x="664043" y="1295"/>
          <a:ext cx="2214848" cy="1328909"/>
        </a:xfrm>
        <a:prstGeom prst="rect">
          <a:avLst/>
        </a:prstGeom>
        <a:solidFill>
          <a:srgbClr val="306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Nova" panose="020B0504020202020204" pitchFamily="34" charset="0"/>
            </a:rPr>
            <a:t>Authentic</a:t>
          </a:r>
          <a:endParaRPr lang="en-US" sz="2000" kern="1200" dirty="0">
            <a:latin typeface="Arial Nova" panose="020B0504020202020204" pitchFamily="34" charset="0"/>
          </a:endParaRPr>
        </a:p>
      </dsp:txBody>
      <dsp:txXfrm>
        <a:off x="664043" y="1295"/>
        <a:ext cx="2214848" cy="1328909"/>
      </dsp:txXfrm>
    </dsp:sp>
    <dsp:sp modelId="{799F13BF-01B8-423C-9DEF-BBD6933E1608}">
      <dsp:nvSpPr>
        <dsp:cNvPr id="0" name=""/>
        <dsp:cNvSpPr/>
      </dsp:nvSpPr>
      <dsp:spPr>
        <a:xfrm>
          <a:off x="3100376" y="1295"/>
          <a:ext cx="2214848" cy="1328909"/>
        </a:xfrm>
        <a:prstGeom prst="rect">
          <a:avLst/>
        </a:prstGeom>
        <a:solidFill>
          <a:srgbClr val="306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Nova" panose="020B0504020202020204" pitchFamily="34" charset="0"/>
            </a:rPr>
            <a:t>Focussed</a:t>
          </a:r>
          <a:endParaRPr lang="en-US" sz="2000" kern="1200">
            <a:latin typeface="Arial Nova" panose="020B0504020202020204" pitchFamily="34" charset="0"/>
          </a:endParaRPr>
        </a:p>
      </dsp:txBody>
      <dsp:txXfrm>
        <a:off x="3100376" y="1295"/>
        <a:ext cx="2214848" cy="1328909"/>
      </dsp:txXfrm>
    </dsp:sp>
    <dsp:sp modelId="{CD3746A0-6BD4-435B-9A2A-02593FD1495C}">
      <dsp:nvSpPr>
        <dsp:cNvPr id="0" name=""/>
        <dsp:cNvSpPr/>
      </dsp:nvSpPr>
      <dsp:spPr>
        <a:xfrm>
          <a:off x="5536710" y="1295"/>
          <a:ext cx="2214848" cy="1328909"/>
        </a:xfrm>
        <a:prstGeom prst="rect">
          <a:avLst/>
        </a:prstGeom>
        <a:solidFill>
          <a:srgbClr val="306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Nova" panose="020B0504020202020204" pitchFamily="34" charset="0"/>
            </a:rPr>
            <a:t>Differentiated</a:t>
          </a:r>
          <a:endParaRPr lang="en-US" sz="2000" kern="1200" dirty="0">
            <a:latin typeface="Arial Nova" panose="020B0504020202020204" pitchFamily="34" charset="0"/>
          </a:endParaRPr>
        </a:p>
      </dsp:txBody>
      <dsp:txXfrm>
        <a:off x="5536710" y="1295"/>
        <a:ext cx="2214848" cy="1328909"/>
      </dsp:txXfrm>
    </dsp:sp>
    <dsp:sp modelId="{1694AAC8-D871-4D21-ADA8-BC779E94CA55}">
      <dsp:nvSpPr>
        <dsp:cNvPr id="0" name=""/>
        <dsp:cNvSpPr/>
      </dsp:nvSpPr>
      <dsp:spPr>
        <a:xfrm>
          <a:off x="664043" y="1551689"/>
          <a:ext cx="2214848" cy="1328909"/>
        </a:xfrm>
        <a:prstGeom prst="rect">
          <a:avLst/>
        </a:prstGeom>
        <a:solidFill>
          <a:srgbClr val="306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Nova" panose="020B0504020202020204" pitchFamily="34" charset="0"/>
            </a:rPr>
            <a:t>Well understood</a:t>
          </a:r>
          <a:endParaRPr lang="en-US" sz="2000" kern="1200" dirty="0">
            <a:latin typeface="Arial Nova" panose="020B0504020202020204" pitchFamily="34" charset="0"/>
          </a:endParaRPr>
        </a:p>
      </dsp:txBody>
      <dsp:txXfrm>
        <a:off x="664043" y="1551689"/>
        <a:ext cx="2214848" cy="1328909"/>
      </dsp:txXfrm>
    </dsp:sp>
    <dsp:sp modelId="{7D116D55-4230-4F96-BFC4-9FF2CD736AD1}">
      <dsp:nvSpPr>
        <dsp:cNvPr id="0" name=""/>
        <dsp:cNvSpPr/>
      </dsp:nvSpPr>
      <dsp:spPr>
        <a:xfrm>
          <a:off x="3100376" y="1551689"/>
          <a:ext cx="2214848" cy="1328909"/>
        </a:xfrm>
        <a:prstGeom prst="rect">
          <a:avLst/>
        </a:prstGeom>
        <a:solidFill>
          <a:srgbClr val="306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Nova" panose="020B0504020202020204" pitchFamily="34" charset="0"/>
            </a:rPr>
            <a:t>Consistent</a:t>
          </a:r>
          <a:endParaRPr lang="en-US" sz="2000" kern="1200">
            <a:latin typeface="Arial Nova" panose="020B0504020202020204" pitchFamily="34" charset="0"/>
          </a:endParaRPr>
        </a:p>
      </dsp:txBody>
      <dsp:txXfrm>
        <a:off x="3100376" y="1551689"/>
        <a:ext cx="2214848" cy="1328909"/>
      </dsp:txXfrm>
    </dsp:sp>
    <dsp:sp modelId="{C7EF0381-65C9-4B98-A0EF-0966893374BA}">
      <dsp:nvSpPr>
        <dsp:cNvPr id="0" name=""/>
        <dsp:cNvSpPr/>
      </dsp:nvSpPr>
      <dsp:spPr>
        <a:xfrm>
          <a:off x="5536710" y="1551689"/>
          <a:ext cx="2214848" cy="1328909"/>
        </a:xfrm>
        <a:prstGeom prst="rect">
          <a:avLst/>
        </a:prstGeom>
        <a:solidFill>
          <a:srgbClr val="306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Nova" panose="020B0504020202020204" pitchFamily="34" charset="0"/>
            </a:rPr>
            <a:t>Widely Known</a:t>
          </a:r>
          <a:endParaRPr lang="en-US" sz="2000" kern="1200">
            <a:latin typeface="Arial Nova" panose="020B0504020202020204" pitchFamily="34" charset="0"/>
          </a:endParaRPr>
        </a:p>
      </dsp:txBody>
      <dsp:txXfrm>
        <a:off x="5536710" y="1551689"/>
        <a:ext cx="2214848" cy="13289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7FB9C-0329-4F04-B8B3-E85BB6A3E59B}" type="datetimeFigureOut">
              <a:rPr lang="en-GB" smtClean="0"/>
              <a:t>15/02/2022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050F-8533-4705-AB76-2C34EC3F5666}" type="slidenum">
              <a:rPr lang="en-GB" smtClean="0"/>
              <a:t>‹#›</a:t>
            </a:fld>
            <a:endParaRPr lang="en-GB"/>
          </a:p>
        </p:txBody>
      </p:sp>
    </p:spTree>
    <p:extLst>
      <p:ext uri="{BB962C8B-B14F-4D97-AF65-F5344CB8AC3E}">
        <p14:creationId xmlns:p14="http://schemas.microsoft.com/office/powerpoint/2010/main" val="6453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Brand has 2 parts – internal and external. We put way too much emphasis on the external in particular your social media presence. </a:t>
            </a:r>
          </a:p>
          <a:p>
            <a:r>
              <a:rPr lang="en-GB" dirty="0"/>
              <a:t>You have a brand whether you like it or not…so make sure it’s a brand you want. </a:t>
            </a:r>
          </a:p>
          <a:p>
            <a:r>
              <a:rPr lang="en-GB" dirty="0"/>
              <a:t>Brand should be distinctive</a:t>
            </a:r>
          </a:p>
        </p:txBody>
      </p:sp>
      <p:sp>
        <p:nvSpPr>
          <p:cNvPr id="4" name="Slide Number Placeholder 3"/>
          <p:cNvSpPr>
            <a:spLocks noGrp="1"/>
          </p:cNvSpPr>
          <p:nvPr>
            <p:ph type="sldNum" sz="quarter" idx="5"/>
          </p:nvPr>
        </p:nvSpPr>
        <p:spPr/>
        <p:txBody>
          <a:bodyPr/>
          <a:lstStyle/>
          <a:p>
            <a:fld id="{DAC8050F-8533-4705-AB76-2C34EC3F5666}" type="slidenum">
              <a:rPr lang="en-GB" smtClean="0"/>
              <a:t>2</a:t>
            </a:fld>
            <a:endParaRPr lang="en-GB"/>
          </a:p>
        </p:txBody>
      </p:sp>
    </p:spTree>
    <p:extLst>
      <p:ext uri="{BB962C8B-B14F-4D97-AF65-F5344CB8AC3E}">
        <p14:creationId xmlns:p14="http://schemas.microsoft.com/office/powerpoint/2010/main" val="369517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050F-8533-4705-AB76-2C34EC3F5666}" type="slidenum">
              <a:rPr lang="en-GB" smtClean="0"/>
              <a:t>8</a:t>
            </a:fld>
            <a:endParaRPr lang="en-GB"/>
          </a:p>
        </p:txBody>
      </p:sp>
    </p:spTree>
    <p:extLst>
      <p:ext uri="{BB962C8B-B14F-4D97-AF65-F5344CB8AC3E}">
        <p14:creationId xmlns:p14="http://schemas.microsoft.com/office/powerpoint/2010/main" val="170302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F63D-EA04-6241-9D91-2C9B1EA2CF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C63BC5A-EE5B-6D45-A835-8A587A20D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4005084-73E7-334C-9470-BAD66A208263}"/>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5" name="Footer Placeholder 4">
            <a:extLst>
              <a:ext uri="{FF2B5EF4-FFF2-40B4-BE49-F238E27FC236}">
                <a16:creationId xmlns:a16="http://schemas.microsoft.com/office/drawing/2014/main" id="{075ED2D6-3770-0D45-B60B-9C00B0105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CCDC9-463D-364B-97D8-60E79F6ED5CD}"/>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316460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FE12-7FD9-D546-8D13-898F86A219D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B0CEB1-BDBC-E24D-B70F-9A061379BCC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876FB5-E36F-214F-BE26-9E05059DE765}"/>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5" name="Footer Placeholder 4">
            <a:extLst>
              <a:ext uri="{FF2B5EF4-FFF2-40B4-BE49-F238E27FC236}">
                <a16:creationId xmlns:a16="http://schemas.microsoft.com/office/drawing/2014/main" id="{1766B4BC-2F45-B646-A565-80D8AD8CF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545EE-8A6C-664C-B059-49805803E30D}"/>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67569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D3353-AA04-C345-9CB2-5D044CB1A89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A5F7DA-35A7-6741-9096-CEE9E3C1AB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85751D-A8C3-534D-B618-19DFCBD3CD92}"/>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5" name="Footer Placeholder 4">
            <a:extLst>
              <a:ext uri="{FF2B5EF4-FFF2-40B4-BE49-F238E27FC236}">
                <a16:creationId xmlns:a16="http://schemas.microsoft.com/office/drawing/2014/main" id="{3DB50E78-E310-EB48-A4E9-08BB8F402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18740-FDE8-5640-B844-6FF839989D20}"/>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17121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D348-EB7F-B64F-A04A-C50FE89055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7E536D-5F8C-5C48-9660-1BCEC77BA4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CBC8F3-1797-364A-BC5C-A9E2A277083F}"/>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5" name="Footer Placeholder 4">
            <a:extLst>
              <a:ext uri="{FF2B5EF4-FFF2-40B4-BE49-F238E27FC236}">
                <a16:creationId xmlns:a16="http://schemas.microsoft.com/office/drawing/2014/main" id="{BBED4D45-B9E1-8D4D-9763-49D5854DB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33FF4-27AB-6D4D-B41F-8EEC30117B97}"/>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4690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C0EB-C6E9-A549-8E1D-55D53132EB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50F2CF4-23BB-C243-A03C-0684EE235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15A2D2-A4E6-784B-8762-8995A6D4287A}"/>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5" name="Footer Placeholder 4">
            <a:extLst>
              <a:ext uri="{FF2B5EF4-FFF2-40B4-BE49-F238E27FC236}">
                <a16:creationId xmlns:a16="http://schemas.microsoft.com/office/drawing/2014/main" id="{6B56CA7D-4C33-944A-9E92-76CAD8681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6F8FE-A171-9046-A9A0-9D2D69EDE849}"/>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151948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FB3F-4AFC-DC43-B495-7DD014D263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8A104D-D169-D74C-9D6A-481398E075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0748C42-2054-2F4F-A54E-37701C0CCA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977BDD-0CEE-8D4C-9ACE-1D016D645BAD}"/>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6" name="Footer Placeholder 5">
            <a:extLst>
              <a:ext uri="{FF2B5EF4-FFF2-40B4-BE49-F238E27FC236}">
                <a16:creationId xmlns:a16="http://schemas.microsoft.com/office/drawing/2014/main" id="{D6842EFF-29DB-AC4A-B7EF-EBA4C60A0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457DE-5045-0546-A4A1-3D3112396240}"/>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190723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5449-A762-B542-8614-C52B1D3E99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52F12F-0231-BB40-B391-9F520AF1D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8CF2F2-6254-2148-9DC6-DA987147BA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03F0B7-E948-4B48-A8E8-6E6220A9C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B3E32B-0349-1445-A705-69885FEFF28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E6A95FE-479D-8D4D-BD07-31B821E795EC}"/>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8" name="Footer Placeholder 7">
            <a:extLst>
              <a:ext uri="{FF2B5EF4-FFF2-40B4-BE49-F238E27FC236}">
                <a16:creationId xmlns:a16="http://schemas.microsoft.com/office/drawing/2014/main" id="{288C6C3A-EA4B-AE4A-85C2-4EF59BF6E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AD76D-658B-5346-803C-3B0D65188655}"/>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351614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93FF-6D1C-6F41-83EE-F8C1A103D11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DF16358-5A62-1F48-BC73-17E6CA915142}"/>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4" name="Footer Placeholder 3">
            <a:extLst>
              <a:ext uri="{FF2B5EF4-FFF2-40B4-BE49-F238E27FC236}">
                <a16:creationId xmlns:a16="http://schemas.microsoft.com/office/drawing/2014/main" id="{53C7D75B-8A73-F245-8287-7C06FA9BC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A32A3-F1DE-9546-9684-E59D0008FED0}"/>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87079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A6CAE-C381-3542-9096-08B75807D254}"/>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3" name="Footer Placeholder 2">
            <a:extLst>
              <a:ext uri="{FF2B5EF4-FFF2-40B4-BE49-F238E27FC236}">
                <a16:creationId xmlns:a16="http://schemas.microsoft.com/office/drawing/2014/main" id="{96828D4C-61BF-024F-A7DC-84849BEC6B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DC9D4-A4F1-1647-9969-20B438F162D4}"/>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255959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BF74-257C-7C43-9F01-0173022CFF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13CC17-7E87-7647-A5F1-ED92BB417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F607F0-9DDF-4D47-9EA4-7FB3A1988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DEFF17-559D-BE4E-B417-DBCF394905F9}"/>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6" name="Footer Placeholder 5">
            <a:extLst>
              <a:ext uri="{FF2B5EF4-FFF2-40B4-BE49-F238E27FC236}">
                <a16:creationId xmlns:a16="http://schemas.microsoft.com/office/drawing/2014/main" id="{AE7CADC7-E962-6A45-A82D-C6D53816E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A6531-6330-0643-8F17-6878525C91DF}"/>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207695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0DAF-045E-8C4A-9B63-E48177C1CB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E88B95-E2CF-634A-829E-352BF5CFA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40974-03DD-8448-A327-34EB5A46A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0A7DD8-056F-FC4C-B6B3-46E20423E33D}"/>
              </a:ext>
            </a:extLst>
          </p:cNvPr>
          <p:cNvSpPr>
            <a:spLocks noGrp="1"/>
          </p:cNvSpPr>
          <p:nvPr>
            <p:ph type="dt" sz="half" idx="10"/>
          </p:nvPr>
        </p:nvSpPr>
        <p:spPr/>
        <p:txBody>
          <a:bodyPr/>
          <a:lstStyle/>
          <a:p>
            <a:fld id="{9F808198-D17F-B147-A2A9-82AE7A7C9B07}" type="datetimeFigureOut">
              <a:rPr lang="en-US" smtClean="0"/>
              <a:t>2/15/22</a:t>
            </a:fld>
            <a:endParaRPr lang="en-US"/>
          </a:p>
        </p:txBody>
      </p:sp>
      <p:sp>
        <p:nvSpPr>
          <p:cNvPr id="6" name="Footer Placeholder 5">
            <a:extLst>
              <a:ext uri="{FF2B5EF4-FFF2-40B4-BE49-F238E27FC236}">
                <a16:creationId xmlns:a16="http://schemas.microsoft.com/office/drawing/2014/main" id="{ADD151C2-7B18-4842-A775-8FD46E492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3E5AC-BCCE-9449-A852-9BD870421B45}"/>
              </a:ext>
            </a:extLst>
          </p:cNvPr>
          <p:cNvSpPr>
            <a:spLocks noGrp="1"/>
          </p:cNvSpPr>
          <p:nvPr>
            <p:ph type="sldNum" sz="quarter" idx="12"/>
          </p:nvPr>
        </p:nvSpPr>
        <p:spPr/>
        <p:txBody>
          <a:bodyPr/>
          <a:lstStyle/>
          <a:p>
            <a:fld id="{AD2A5157-0FD0-0E4A-A897-02D5386AE7FF}" type="slidenum">
              <a:rPr lang="en-US" smtClean="0"/>
              <a:t>‹#›</a:t>
            </a:fld>
            <a:endParaRPr lang="en-US"/>
          </a:p>
        </p:txBody>
      </p:sp>
    </p:spTree>
    <p:extLst>
      <p:ext uri="{BB962C8B-B14F-4D97-AF65-F5344CB8AC3E}">
        <p14:creationId xmlns:p14="http://schemas.microsoft.com/office/powerpoint/2010/main" val="200214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653B3-774F-8548-9FE6-78EC7762A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32AF18-B6E5-844F-82C5-A8E49A5E2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307220-9705-994E-8B20-7DBAD13B3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08198-D17F-B147-A2A9-82AE7A7C9B07}" type="datetimeFigureOut">
              <a:rPr lang="en-US" smtClean="0"/>
              <a:t>2/15/22</a:t>
            </a:fld>
            <a:endParaRPr lang="en-US"/>
          </a:p>
        </p:txBody>
      </p:sp>
      <p:sp>
        <p:nvSpPr>
          <p:cNvPr id="5" name="Footer Placeholder 4">
            <a:extLst>
              <a:ext uri="{FF2B5EF4-FFF2-40B4-BE49-F238E27FC236}">
                <a16:creationId xmlns:a16="http://schemas.microsoft.com/office/drawing/2014/main" id="{18599DB2-7B9A-2849-9F56-9D2B57618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56684-FDC7-5945-91B8-078C0708D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5157-0FD0-0E4A-A897-02D5386AE7FF}" type="slidenum">
              <a:rPr lang="en-US" smtClean="0"/>
              <a:t>‹#›</a:t>
            </a:fld>
            <a:endParaRPr lang="en-US"/>
          </a:p>
        </p:txBody>
      </p:sp>
    </p:spTree>
    <p:extLst>
      <p:ext uri="{BB962C8B-B14F-4D97-AF65-F5344CB8AC3E}">
        <p14:creationId xmlns:p14="http://schemas.microsoft.com/office/powerpoint/2010/main" val="330082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company/armstrong-wolfe/mycompany/" TargetMode="External"/><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www.armstrongwolfe.com/wcooc/" TargetMode="External"/><Relationship Id="rId4" Type="http://schemas.openxmlformats.org/officeDocument/2006/relationships/hyperlink" Target="https://www.armstrongwolfe.com/conductsumm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emf"/><Relationship Id="rId2" Type="http://schemas.openxmlformats.org/officeDocument/2006/relationships/image" Target="../media/image1.jpg"/><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hyperlink" Target="mailto:c.Hamilton@armstrongwolfe.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hyperlink" Target="https://www.armstrongwolfe.com/coo-institute/executive-coac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E6D6CDD-71CA-7443-8D99-4E7EDE4515D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4D4F712-E5FA-4F03-A054-D30425E65E55}"/>
              </a:ext>
            </a:extLst>
          </p:cNvPr>
          <p:cNvSpPr txBox="1"/>
          <p:nvPr/>
        </p:nvSpPr>
        <p:spPr>
          <a:xfrm>
            <a:off x="1423617" y="1260557"/>
            <a:ext cx="434445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Nova" panose="020B0504020202020204" pitchFamily="34" charset="0"/>
                <a:cs typeface="Calibri" panose="020F0502020204030204" pitchFamily="34" charset="0"/>
              </a:rPr>
              <a:t>Today’s Agenda  </a:t>
            </a:r>
          </a:p>
        </p:txBody>
      </p:sp>
      <p:sp>
        <p:nvSpPr>
          <p:cNvPr id="3" name="TextBox 2">
            <a:extLst>
              <a:ext uri="{FF2B5EF4-FFF2-40B4-BE49-F238E27FC236}">
                <a16:creationId xmlns:a16="http://schemas.microsoft.com/office/drawing/2014/main" id="{31EB2FC6-73B3-451D-8F6E-EF15862550B9}"/>
              </a:ext>
            </a:extLst>
          </p:cNvPr>
          <p:cNvSpPr txBox="1"/>
          <p:nvPr/>
        </p:nvSpPr>
        <p:spPr>
          <a:xfrm>
            <a:off x="1423617" y="1968443"/>
            <a:ext cx="8881178"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Arial Nova" panose="020B0504020202020204" pitchFamily="34" charset="0"/>
              </a:rPr>
              <a:t>What is a Personal Brand and why do you need one?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white"/>
                </a:solidFill>
                <a:latin typeface="Arial Nova" panose="020B0504020202020204" pitchFamily="34" charset="0"/>
              </a:rPr>
              <a:t>What does a strong Personal Brand look like?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white"/>
                </a:solidFill>
                <a:latin typeface="Arial Nova" panose="020B0504020202020204" pitchFamily="34" charset="0"/>
              </a:rPr>
              <a:t>What makes up your Personal Brand?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white"/>
                </a:solidFill>
                <a:latin typeface="Arial Nova" panose="020B0504020202020204" pitchFamily="34" charset="0"/>
              </a:rPr>
              <a:t>Key Strategies to building a powerful Personal Brand </a:t>
            </a:r>
          </a:p>
        </p:txBody>
      </p:sp>
      <p:pic>
        <p:nvPicPr>
          <p:cNvPr id="6" name="Picture 5">
            <a:extLst>
              <a:ext uri="{FF2B5EF4-FFF2-40B4-BE49-F238E27FC236}">
                <a16:creationId xmlns:a16="http://schemas.microsoft.com/office/drawing/2014/main" id="{08ABF138-CC11-0E42-A6AE-4AE4B9C9206B}"/>
              </a:ext>
            </a:extLst>
          </p:cNvPr>
          <p:cNvPicPr>
            <a:picLocks noChangeAspect="1"/>
          </p:cNvPicPr>
          <p:nvPr/>
        </p:nvPicPr>
        <p:blipFill>
          <a:blip r:embed="rId3"/>
          <a:stretch>
            <a:fillRect/>
          </a:stretch>
        </p:blipFill>
        <p:spPr>
          <a:xfrm>
            <a:off x="149047" y="5706018"/>
            <a:ext cx="1705964" cy="100118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5414E56-0D0B-2446-874F-69A0D117133D}"/>
              </a:ext>
            </a:extLst>
          </p:cNvPr>
          <p:cNvPicPr>
            <a:picLocks noChangeAspect="1"/>
          </p:cNvPicPr>
          <p:nvPr/>
        </p:nvPicPr>
        <p:blipFill>
          <a:blip r:embed="rId4"/>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6181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C808F46B-D3A4-8F4B-8EDF-0FF90094E857}"/>
              </a:ext>
            </a:extLst>
          </p:cNvPr>
          <p:cNvPicPr>
            <a:picLocks noChangeAspect="1"/>
          </p:cNvPicPr>
          <p:nvPr/>
        </p:nvPicPr>
        <p:blipFill rotWithShape="1">
          <a:blip r:embed="rId2"/>
          <a:srcRect r="63086"/>
          <a:stretch/>
        </p:blipFill>
        <p:spPr>
          <a:xfrm>
            <a:off x="0" y="0"/>
            <a:ext cx="4500479" cy="6858000"/>
          </a:xfrm>
          <a:prstGeom prst="rect">
            <a:avLst/>
          </a:prstGeom>
        </p:spPr>
      </p:pic>
      <p:sp>
        <p:nvSpPr>
          <p:cNvPr id="4" name="TextBox 4"/>
          <p:cNvSpPr txBox="1"/>
          <p:nvPr/>
        </p:nvSpPr>
        <p:spPr>
          <a:xfrm>
            <a:off x="5066131" y="861884"/>
            <a:ext cx="6426200" cy="819391"/>
          </a:xfrm>
          <a:prstGeom prst="rect">
            <a:avLst/>
          </a:prstGeom>
        </p:spPr>
        <p:txBody>
          <a:bodyPr lIns="0" tIns="0" rIns="0" bIns="0" rtlCol="0" anchor="t">
            <a:spAutoFit/>
          </a:bodyPr>
          <a:lstStyle/>
          <a:p>
            <a:pPr algn="ctr">
              <a:lnSpc>
                <a:spcPts val="6800"/>
              </a:lnSpc>
              <a:spcBef>
                <a:spcPct val="0"/>
              </a:spcBef>
            </a:pPr>
            <a:r>
              <a:rPr lang="en-US" sz="5666" b="1" dirty="0">
                <a:solidFill>
                  <a:srgbClr val="306AAE"/>
                </a:solidFill>
                <a:latin typeface="Arial Nova" panose="020B0504020202020204" pitchFamily="34" charset="0"/>
              </a:rPr>
              <a:t>Thank You!</a:t>
            </a:r>
          </a:p>
        </p:txBody>
      </p:sp>
      <p:sp>
        <p:nvSpPr>
          <p:cNvPr id="8" name="TextBox 8"/>
          <p:cNvSpPr txBox="1"/>
          <p:nvPr/>
        </p:nvSpPr>
        <p:spPr>
          <a:xfrm>
            <a:off x="104107" y="3454206"/>
            <a:ext cx="4292600" cy="2556597"/>
          </a:xfrm>
          <a:prstGeom prst="rect">
            <a:avLst/>
          </a:prstGeom>
        </p:spPr>
        <p:txBody>
          <a:bodyPr lIns="0" tIns="0" rIns="0" bIns="0" rtlCol="0" anchor="t">
            <a:spAutoFit/>
          </a:bodyPr>
          <a:lstStyle/>
          <a:p>
            <a:pPr algn="ctr">
              <a:lnSpc>
                <a:spcPts val="2939"/>
              </a:lnSpc>
            </a:pPr>
            <a:r>
              <a:rPr lang="en-US" sz="2000" b="1" dirty="0">
                <a:solidFill>
                  <a:srgbClr val="FFFFFF"/>
                </a:solidFill>
                <a:latin typeface="Arial Nova" panose="020B0504020202020204" pitchFamily="34" charset="0"/>
              </a:rPr>
              <a:t>Q1 Magazine 2022</a:t>
            </a:r>
          </a:p>
          <a:p>
            <a:pPr algn="ctr">
              <a:lnSpc>
                <a:spcPts val="2939"/>
              </a:lnSpc>
            </a:pPr>
            <a:r>
              <a:rPr lang="en-US" sz="2000" b="1" dirty="0">
                <a:solidFill>
                  <a:srgbClr val="FFFFFF"/>
                </a:solidFill>
                <a:latin typeface="Arial Nova" panose="020B0504020202020204" pitchFamily="34" charset="0"/>
              </a:rPr>
              <a:t>OUT NOW!</a:t>
            </a:r>
          </a:p>
          <a:p>
            <a:pPr algn="ctr">
              <a:lnSpc>
                <a:spcPts val="2939"/>
              </a:lnSpc>
            </a:pPr>
            <a:endParaRPr lang="en-US" sz="2000" b="1" dirty="0">
              <a:solidFill>
                <a:srgbClr val="FFFFFF"/>
              </a:solidFill>
              <a:latin typeface="Arial Nova" panose="020B0504020202020204" pitchFamily="34" charset="0"/>
            </a:endParaRPr>
          </a:p>
          <a:p>
            <a:pPr algn="ctr">
              <a:lnSpc>
                <a:spcPts val="2939"/>
              </a:lnSpc>
            </a:pPr>
            <a:r>
              <a:rPr lang="en-US" sz="2000" dirty="0">
                <a:solidFill>
                  <a:srgbClr val="FFFFFF"/>
                </a:solidFill>
                <a:latin typeface="Arial Nova" panose="020B0504020202020204" pitchFamily="34" charset="0"/>
              </a:rPr>
              <a:t>Have you read </a:t>
            </a:r>
            <a:r>
              <a:rPr lang="en-US" sz="2000">
                <a:solidFill>
                  <a:srgbClr val="FFFFFF"/>
                </a:solidFill>
                <a:latin typeface="Arial Nova" panose="020B0504020202020204" pitchFamily="34" charset="0"/>
              </a:rPr>
              <a:t>the Q1 </a:t>
            </a:r>
            <a:r>
              <a:rPr lang="en-US" sz="2000" dirty="0">
                <a:solidFill>
                  <a:srgbClr val="FFFFFF"/>
                </a:solidFill>
                <a:latin typeface="Arial Nova" panose="020B0504020202020204" pitchFamily="34" charset="0"/>
              </a:rPr>
              <a:t>COO Magazine?</a:t>
            </a:r>
          </a:p>
          <a:p>
            <a:pPr algn="ctr">
              <a:lnSpc>
                <a:spcPts val="2939"/>
              </a:lnSpc>
            </a:pPr>
            <a:endParaRPr lang="en-US" sz="2000" b="1" dirty="0">
              <a:solidFill>
                <a:srgbClr val="FFFFFF"/>
              </a:solidFill>
              <a:latin typeface="Arial Nova" panose="020B0504020202020204" pitchFamily="34" charset="0"/>
            </a:endParaRPr>
          </a:p>
          <a:p>
            <a:pPr algn="ctr">
              <a:lnSpc>
                <a:spcPts val="2939"/>
              </a:lnSpc>
            </a:pPr>
            <a:r>
              <a:rPr lang="en-US" sz="1600" dirty="0" err="1">
                <a:solidFill>
                  <a:srgbClr val="FFFFFF"/>
                </a:solidFill>
                <a:latin typeface="Arial Nova" panose="020B0504020202020204" pitchFamily="34" charset="0"/>
              </a:rPr>
              <a:t>armstrongwolfe.com</a:t>
            </a:r>
            <a:r>
              <a:rPr lang="en-US" sz="1600" dirty="0">
                <a:solidFill>
                  <a:srgbClr val="FFFFFF"/>
                </a:solidFill>
                <a:latin typeface="Arial Nova" panose="020B0504020202020204" pitchFamily="34" charset="0"/>
              </a:rPr>
              <a:t>/library/coo-magazine/</a:t>
            </a:r>
          </a:p>
        </p:txBody>
      </p:sp>
      <p:sp>
        <p:nvSpPr>
          <p:cNvPr id="9" name="TextBox 9"/>
          <p:cNvSpPr txBox="1"/>
          <p:nvPr/>
        </p:nvSpPr>
        <p:spPr>
          <a:xfrm>
            <a:off x="5106444" y="5136283"/>
            <a:ext cx="6401929" cy="708720"/>
          </a:xfrm>
          <a:prstGeom prst="rect">
            <a:avLst/>
          </a:prstGeom>
        </p:spPr>
        <p:txBody>
          <a:bodyPr lIns="0" tIns="0" rIns="0" bIns="0" rtlCol="0" anchor="t">
            <a:spAutoFit/>
          </a:bodyPr>
          <a:lstStyle/>
          <a:p>
            <a:pPr>
              <a:lnSpc>
                <a:spcPts val="2939"/>
              </a:lnSpc>
            </a:pPr>
            <a:r>
              <a:rPr lang="en-US" sz="2000" b="1" dirty="0">
                <a:solidFill>
                  <a:srgbClr val="306AAE"/>
                </a:solidFill>
                <a:latin typeface="Arial Nova" panose="020B0504020202020204" pitchFamily="34" charset="0"/>
              </a:rPr>
              <a:t>Find us on LinkedIn: </a:t>
            </a:r>
            <a:r>
              <a:rPr lang="en-US" sz="2000" dirty="0">
                <a:solidFill>
                  <a:srgbClr val="306AAE"/>
                </a:solidFill>
                <a:latin typeface="Arial Nova" panose="020B0504020202020204" pitchFamily="34" charset="0"/>
                <a:hlinkClick r:id="rId3"/>
              </a:rPr>
              <a:t>Armstrong Wolfe</a:t>
            </a:r>
            <a:r>
              <a:rPr lang="en-US" sz="2000" dirty="0">
                <a:solidFill>
                  <a:srgbClr val="306AAE"/>
                </a:solidFill>
                <a:latin typeface="Arial Nova" panose="020B0504020202020204" pitchFamily="34" charset="0"/>
              </a:rPr>
              <a:t> | Global COO community platform</a:t>
            </a:r>
            <a:endParaRPr lang="en-US" sz="2000" dirty="0">
              <a:latin typeface="Arial Nova" panose="020B0504020202020204" pitchFamily="34" charset="0"/>
            </a:endParaRPr>
          </a:p>
        </p:txBody>
      </p:sp>
      <p:sp>
        <p:nvSpPr>
          <p:cNvPr id="10" name="TextBox 10"/>
          <p:cNvSpPr txBox="1"/>
          <p:nvPr/>
        </p:nvSpPr>
        <p:spPr>
          <a:xfrm>
            <a:off x="6092826" y="3314065"/>
            <a:ext cx="6350" cy="198581"/>
          </a:xfrm>
          <a:prstGeom prst="rect">
            <a:avLst/>
          </a:prstGeom>
        </p:spPr>
        <p:txBody>
          <a:bodyPr lIns="0" tIns="0" rIns="0" bIns="0" rtlCol="0" anchor="t">
            <a:spAutoFit/>
          </a:bodyPr>
          <a:lstStyle/>
          <a:p>
            <a:pPr algn="ctr">
              <a:lnSpc>
                <a:spcPts val="1680"/>
              </a:lnSpc>
            </a:pPr>
            <a:endParaRPr sz="1200"/>
          </a:p>
        </p:txBody>
      </p:sp>
      <p:sp>
        <p:nvSpPr>
          <p:cNvPr id="11" name="TextBox 11"/>
          <p:cNvSpPr txBox="1"/>
          <p:nvPr/>
        </p:nvSpPr>
        <p:spPr>
          <a:xfrm>
            <a:off x="5076825" y="1881425"/>
            <a:ext cx="6426200" cy="3311997"/>
          </a:xfrm>
          <a:prstGeom prst="rect">
            <a:avLst/>
          </a:prstGeom>
        </p:spPr>
        <p:txBody>
          <a:bodyPr wrap="square" lIns="0" tIns="0" rIns="0" bIns="0" rtlCol="0" anchor="t">
            <a:spAutoFit/>
          </a:bodyPr>
          <a:lstStyle/>
          <a:p>
            <a:pPr>
              <a:lnSpc>
                <a:spcPts val="2939"/>
              </a:lnSpc>
            </a:pPr>
            <a:r>
              <a:rPr lang="en-US" sz="2000" b="1" dirty="0">
                <a:latin typeface="Arial Nova" panose="020B0504020202020204" pitchFamily="34" charset="0"/>
              </a:rPr>
              <a:t>Dates for your diary:</a:t>
            </a:r>
          </a:p>
          <a:p>
            <a:pPr marL="342900" indent="-342900">
              <a:lnSpc>
                <a:spcPts val="2939"/>
              </a:lnSpc>
              <a:buFont typeface="Arial" panose="020B0604020202020204" pitchFamily="34" charset="0"/>
              <a:buChar char="•"/>
            </a:pPr>
            <a:r>
              <a:rPr lang="en-US" sz="2000" dirty="0">
                <a:latin typeface="Arial Nova" panose="020B0504020202020204" pitchFamily="34" charset="0"/>
              </a:rPr>
              <a:t>The Essential Coaching Techniques you Need to Know to be a More Effective Leader - </a:t>
            </a:r>
            <a:r>
              <a:rPr lang="en-US" sz="2000" b="1" dirty="0">
                <a:latin typeface="Arial Nova" panose="020B0504020202020204" pitchFamily="34" charset="0"/>
              </a:rPr>
              <a:t>5</a:t>
            </a:r>
            <a:r>
              <a:rPr lang="en-US" sz="2000" b="1" baseline="30000" dirty="0">
                <a:latin typeface="Arial Nova" panose="020B0504020202020204" pitchFamily="34" charset="0"/>
              </a:rPr>
              <a:t>th</a:t>
            </a:r>
            <a:r>
              <a:rPr lang="en-US" sz="2000" b="1" dirty="0">
                <a:latin typeface="Arial Nova" panose="020B0504020202020204" pitchFamily="34" charset="0"/>
              </a:rPr>
              <a:t> April 2022 </a:t>
            </a:r>
            <a:r>
              <a:rPr lang="en-US" sz="2000" dirty="0">
                <a:latin typeface="Arial Nova" panose="020B0504020202020204" pitchFamily="34" charset="0"/>
              </a:rPr>
              <a:t>APAC/ EMEA, </a:t>
            </a:r>
            <a:r>
              <a:rPr lang="en-US" sz="2000" b="1" dirty="0">
                <a:latin typeface="Arial Nova" panose="020B0504020202020204" pitchFamily="34" charset="0"/>
              </a:rPr>
              <a:t>6</a:t>
            </a:r>
            <a:r>
              <a:rPr lang="en-US" sz="2000" b="1" baseline="30000" dirty="0">
                <a:latin typeface="Arial Nova" panose="020B0504020202020204" pitchFamily="34" charset="0"/>
              </a:rPr>
              <a:t>th</a:t>
            </a:r>
            <a:r>
              <a:rPr lang="en-US" sz="2000" b="1" dirty="0">
                <a:latin typeface="Arial Nova" panose="020B0504020202020204" pitchFamily="34" charset="0"/>
              </a:rPr>
              <a:t> April 2022</a:t>
            </a:r>
            <a:r>
              <a:rPr lang="en-US" sz="2000" dirty="0">
                <a:latin typeface="Arial Nova" panose="020B0504020202020204" pitchFamily="34" charset="0"/>
              </a:rPr>
              <a:t> NA/ EMEA</a:t>
            </a:r>
          </a:p>
          <a:p>
            <a:pPr marL="342900" indent="-342900">
              <a:lnSpc>
                <a:spcPts val="2939"/>
              </a:lnSpc>
              <a:buFont typeface="Arial" panose="020B0604020202020204" pitchFamily="34" charset="0"/>
              <a:buChar char="•"/>
            </a:pPr>
            <a:r>
              <a:rPr lang="en-US" sz="2000" dirty="0">
                <a:latin typeface="Arial Nova" panose="020B0504020202020204" pitchFamily="34" charset="0"/>
                <a:hlinkClick r:id="rId4"/>
              </a:rPr>
              <a:t>Conduct and Culture Summit</a:t>
            </a:r>
            <a:r>
              <a:rPr lang="en-US" sz="2000" dirty="0">
                <a:latin typeface="Arial Nova" panose="020B0504020202020204" pitchFamily="34" charset="0"/>
              </a:rPr>
              <a:t> - </a:t>
            </a:r>
            <a:r>
              <a:rPr lang="en-US" sz="2000" b="1" dirty="0">
                <a:latin typeface="Arial Nova" panose="020B0504020202020204" pitchFamily="34" charset="0"/>
              </a:rPr>
              <a:t>27</a:t>
            </a:r>
            <a:r>
              <a:rPr lang="en-US" sz="2000" b="1" baseline="30000" dirty="0">
                <a:latin typeface="Arial Nova" panose="020B0504020202020204" pitchFamily="34" charset="0"/>
              </a:rPr>
              <a:t>th</a:t>
            </a:r>
            <a:r>
              <a:rPr lang="en-US" sz="2000" b="1" dirty="0">
                <a:latin typeface="Arial Nova" panose="020B0504020202020204" pitchFamily="34" charset="0"/>
              </a:rPr>
              <a:t> April 2022</a:t>
            </a:r>
          </a:p>
          <a:p>
            <a:pPr>
              <a:lnSpc>
                <a:spcPts val="2939"/>
              </a:lnSpc>
            </a:pPr>
            <a:endParaRPr lang="en-US" sz="2000" dirty="0">
              <a:latin typeface="Arial Nova" panose="020B0504020202020204" pitchFamily="34" charset="0"/>
            </a:endParaRPr>
          </a:p>
          <a:p>
            <a:pPr>
              <a:lnSpc>
                <a:spcPts val="2939"/>
              </a:lnSpc>
            </a:pPr>
            <a:endParaRPr lang="en-US" sz="2000" dirty="0">
              <a:latin typeface="Arial Nova" panose="020B0504020202020204" pitchFamily="34" charset="0"/>
            </a:endParaRPr>
          </a:p>
          <a:p>
            <a:pPr>
              <a:lnSpc>
                <a:spcPts val="2939"/>
              </a:lnSpc>
            </a:pPr>
            <a:r>
              <a:rPr lang="en-US" sz="2000" dirty="0">
                <a:latin typeface="Arial Nova" panose="020B0504020202020204" pitchFamily="34" charset="0"/>
              </a:rPr>
              <a:t>For more information visit </a:t>
            </a:r>
            <a:r>
              <a:rPr lang="en-US" sz="2000" dirty="0">
                <a:latin typeface="Arial Nova" panose="020B0504020202020204" pitchFamily="34" charset="0"/>
                <a:hlinkClick r:id="rId5"/>
              </a:rPr>
              <a:t>armstrongwolfe.com</a:t>
            </a:r>
            <a:endParaRPr lang="en-US" sz="2000" dirty="0">
              <a:latin typeface="Arial Nova" panose="020B0504020202020204" pitchFamily="34" charset="0"/>
            </a:endParaRPr>
          </a:p>
          <a:p>
            <a:pPr algn="ctr">
              <a:lnSpc>
                <a:spcPts val="2939"/>
              </a:lnSpc>
            </a:pPr>
            <a:r>
              <a:rPr lang="en-US" sz="2000" dirty="0">
                <a:latin typeface="Arial Nova 1"/>
              </a:rPr>
              <a:t> </a:t>
            </a:r>
          </a:p>
        </p:txBody>
      </p:sp>
      <p:pic>
        <p:nvPicPr>
          <p:cNvPr id="3" name="Picture 2" descr="Diagram&#10;&#10;Description automatically generated">
            <a:extLst>
              <a:ext uri="{FF2B5EF4-FFF2-40B4-BE49-F238E27FC236}">
                <a16:creationId xmlns:a16="http://schemas.microsoft.com/office/drawing/2014/main" id="{62BAEAFB-B3C4-CD40-B962-69136BFEB33C}"/>
              </a:ext>
            </a:extLst>
          </p:cNvPr>
          <p:cNvPicPr>
            <a:picLocks noChangeAspect="1"/>
          </p:cNvPicPr>
          <p:nvPr/>
        </p:nvPicPr>
        <p:blipFill>
          <a:blip r:embed="rId6"/>
          <a:stretch>
            <a:fillRect/>
          </a:stretch>
        </p:blipFill>
        <p:spPr>
          <a:xfrm>
            <a:off x="849205" y="1026912"/>
            <a:ext cx="2740003" cy="1938528"/>
          </a:xfrm>
          <a:prstGeom prst="rect">
            <a:avLst/>
          </a:prstGeom>
          <a:ln w="28575">
            <a:solidFill>
              <a:schemeClr val="bg1"/>
            </a:solidFill>
          </a:ln>
        </p:spPr>
      </p:pic>
      <p:pic>
        <p:nvPicPr>
          <p:cNvPr id="18" name="Picture 17" descr="Logo&#10;&#10;Description automatically generated with medium confidence">
            <a:extLst>
              <a:ext uri="{FF2B5EF4-FFF2-40B4-BE49-F238E27FC236}">
                <a16:creationId xmlns:a16="http://schemas.microsoft.com/office/drawing/2014/main" id="{A1607062-974D-8545-BEB2-00BC2341B123}"/>
              </a:ext>
            </a:extLst>
          </p:cNvPr>
          <p:cNvPicPr>
            <a:picLocks noChangeAspect="1"/>
          </p:cNvPicPr>
          <p:nvPr/>
        </p:nvPicPr>
        <p:blipFill>
          <a:blip r:embed="rId7"/>
          <a:stretch>
            <a:fillRect/>
          </a:stretch>
        </p:blipFill>
        <p:spPr>
          <a:xfrm>
            <a:off x="9775884" y="5476347"/>
            <a:ext cx="2667597" cy="15801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DB0F25A-A680-3442-AC1E-859F5438ADBF}"/>
              </a:ext>
            </a:extLst>
          </p:cNvPr>
          <p:cNvPicPr>
            <a:picLocks noChangeAspect="1"/>
          </p:cNvPicPr>
          <p:nvPr/>
        </p:nvPicPr>
        <p:blipFill>
          <a:blip r:embed="rId3"/>
          <a:stretch>
            <a:fillRect/>
          </a:stretch>
        </p:blipFill>
        <p:spPr>
          <a:xfrm>
            <a:off x="0" y="0"/>
            <a:ext cx="12192000" cy="6858000"/>
          </a:xfrm>
          <a:prstGeom prst="rect">
            <a:avLst/>
          </a:prstGeom>
        </p:spPr>
      </p:pic>
      <p:pic>
        <p:nvPicPr>
          <p:cNvPr id="25" name="Picture 24" descr="A picture containing book&#10;&#10;Description automatically generated">
            <a:extLst>
              <a:ext uri="{FF2B5EF4-FFF2-40B4-BE49-F238E27FC236}">
                <a16:creationId xmlns:a16="http://schemas.microsoft.com/office/drawing/2014/main" id="{96B74667-23A6-4EDD-87CD-CA5BD3141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961" y="99331"/>
            <a:ext cx="1454638" cy="854611"/>
          </a:xfrm>
          <a:prstGeom prst="rect">
            <a:avLst/>
          </a:prstGeom>
        </p:spPr>
      </p:pic>
      <p:sp>
        <p:nvSpPr>
          <p:cNvPr id="10" name="TextBox 9">
            <a:extLst>
              <a:ext uri="{FF2B5EF4-FFF2-40B4-BE49-F238E27FC236}">
                <a16:creationId xmlns:a16="http://schemas.microsoft.com/office/drawing/2014/main" id="{209FC3FB-9EE5-41D8-A925-27336D63201C}"/>
              </a:ext>
            </a:extLst>
          </p:cNvPr>
          <p:cNvSpPr txBox="1"/>
          <p:nvPr/>
        </p:nvSpPr>
        <p:spPr>
          <a:xfrm>
            <a:off x="597310" y="1482213"/>
            <a:ext cx="3333135" cy="345112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FFFFFF"/>
                </a:solidFill>
                <a:latin typeface="Arial Nova" panose="020B0504020202020204" pitchFamily="34" charset="0"/>
                <a:ea typeface="+mj-ea"/>
                <a:cs typeface="+mj-cs"/>
              </a:rPr>
              <a:t>So, what is all the fuss about?  </a:t>
            </a:r>
          </a:p>
        </p:txBody>
      </p:sp>
      <p:sp>
        <p:nvSpPr>
          <p:cNvPr id="11" name="TextBox 10">
            <a:extLst>
              <a:ext uri="{FF2B5EF4-FFF2-40B4-BE49-F238E27FC236}">
                <a16:creationId xmlns:a16="http://schemas.microsoft.com/office/drawing/2014/main" id="{E50996FE-E819-4407-A5C3-AAF965BD4C6A}"/>
              </a:ext>
            </a:extLst>
          </p:cNvPr>
          <p:cNvSpPr txBox="1"/>
          <p:nvPr/>
        </p:nvSpPr>
        <p:spPr>
          <a:xfrm>
            <a:off x="4395019" y="1482213"/>
            <a:ext cx="7595420" cy="5047344"/>
          </a:xfrm>
          <a:prstGeom prst="rect">
            <a:avLst/>
          </a:prstGeom>
        </p:spPr>
        <p:txBody>
          <a:bodyPr vert="horz" lIns="91440" tIns="45720" rIns="91440" bIns="45720" rtlCol="0" anchor="ctr">
            <a:normAutofit/>
          </a:bodyPr>
          <a:lstStyle/>
          <a:p>
            <a:pPr marL="285750" indent="-228600">
              <a:lnSpc>
                <a:spcPct val="90000"/>
              </a:lnSpc>
              <a:spcAft>
                <a:spcPts val="800"/>
              </a:spcAft>
              <a:buFont typeface="Arial" panose="020B0604020202020204" pitchFamily="34" charset="0"/>
              <a:buChar char="•"/>
            </a:pPr>
            <a:r>
              <a:rPr lang="en-US" sz="2000" dirty="0">
                <a:solidFill>
                  <a:srgbClr val="FFFFFF"/>
                </a:solidFill>
                <a:latin typeface="Arial Nova" panose="020B0504020202020204" pitchFamily="34" charset="0"/>
              </a:rPr>
              <a:t>A Personal Brand is</a:t>
            </a:r>
            <a:r>
              <a:rPr lang="en-US" sz="2000" dirty="0">
                <a:solidFill>
                  <a:srgbClr val="FFFFFF"/>
                </a:solidFill>
                <a:effectLst/>
                <a:latin typeface="Arial Nova" panose="020B0504020202020204" pitchFamily="34" charset="0"/>
              </a:rPr>
              <a:t> ‘a widely-</a:t>
            </a:r>
            <a:r>
              <a:rPr lang="en-US" sz="2000" dirty="0" err="1">
                <a:solidFill>
                  <a:srgbClr val="FFFFFF"/>
                </a:solidFill>
                <a:effectLst/>
                <a:latin typeface="Arial Nova" panose="020B0504020202020204" pitchFamily="34" charset="0"/>
              </a:rPr>
              <a:t>recognised</a:t>
            </a:r>
            <a:r>
              <a:rPr lang="en-US" sz="2000" dirty="0">
                <a:solidFill>
                  <a:srgbClr val="FFFFFF"/>
                </a:solidFill>
                <a:effectLst/>
                <a:latin typeface="Arial Nova" panose="020B0504020202020204" pitchFamily="34" charset="0"/>
              </a:rPr>
              <a:t> and largely-uniform perception or impression of an individual based on their experience, expertise, competencies, actions and/or achievements within a community, industry, or the marketplace at large’.</a:t>
            </a:r>
          </a:p>
          <a:p>
            <a:pPr marL="285750" indent="-228600">
              <a:lnSpc>
                <a:spcPct val="90000"/>
              </a:lnSpc>
              <a:buFont typeface="Arial" panose="020B0604020202020204" pitchFamily="34" charset="0"/>
              <a:buChar char="•"/>
            </a:pPr>
            <a:r>
              <a:rPr lang="en-US" sz="2000" dirty="0">
                <a:solidFill>
                  <a:srgbClr val="FFFFFF"/>
                </a:solidFill>
                <a:latin typeface="Arial Nova" panose="020B0504020202020204" pitchFamily="34" charset="0"/>
              </a:rPr>
              <a:t>There is a difference between personal branding and your personal brand!</a:t>
            </a:r>
          </a:p>
          <a:p>
            <a:pPr indent="-228600">
              <a:lnSpc>
                <a:spcPct val="90000"/>
              </a:lnSpc>
              <a:buFont typeface="Arial" panose="020B0604020202020204" pitchFamily="34" charset="0"/>
              <a:buChar char="•"/>
            </a:pPr>
            <a:endParaRPr lang="en-US" sz="2000" dirty="0">
              <a:solidFill>
                <a:srgbClr val="FFFFFF"/>
              </a:solidFill>
              <a:latin typeface="Arial Nova" panose="020B0504020202020204" pitchFamily="34" charset="0"/>
            </a:endParaRPr>
          </a:p>
          <a:p>
            <a:pPr marL="285750" indent="-228600">
              <a:lnSpc>
                <a:spcPct val="90000"/>
              </a:lnSpc>
              <a:buFont typeface="Arial" panose="020B0604020202020204" pitchFamily="34" charset="0"/>
              <a:buChar char="•"/>
            </a:pPr>
            <a:r>
              <a:rPr lang="en-US" sz="2000" dirty="0">
                <a:solidFill>
                  <a:srgbClr val="FFFFFF"/>
                </a:solidFill>
                <a:latin typeface="Arial Nova" panose="020B0504020202020204" pitchFamily="34" charset="0"/>
              </a:rPr>
              <a:t>A Personal Brand helps you build trust, helps others understand you, it enables talent acquisition, it can create brand awareness for you and your company, it can help you command increased compensation, it opens up opportunities and it can build respect.</a:t>
            </a:r>
          </a:p>
          <a:p>
            <a:pPr indent="-228600">
              <a:lnSpc>
                <a:spcPct val="90000"/>
              </a:lnSpc>
              <a:buFont typeface="Arial" panose="020B0604020202020204" pitchFamily="34" charset="0"/>
              <a:buChar char="•"/>
            </a:pPr>
            <a:endParaRPr lang="en-US" sz="2000" dirty="0">
              <a:solidFill>
                <a:srgbClr val="FFFFFF"/>
              </a:solidFill>
              <a:latin typeface="Arial Nova" panose="020B0504020202020204" pitchFamily="34" charset="0"/>
            </a:endParaRPr>
          </a:p>
          <a:p>
            <a:pPr marL="285750" indent="-228600">
              <a:lnSpc>
                <a:spcPct val="90000"/>
              </a:lnSpc>
              <a:buFont typeface="Arial" panose="020B0604020202020204" pitchFamily="34" charset="0"/>
              <a:buChar char="•"/>
            </a:pPr>
            <a:r>
              <a:rPr lang="en-US" sz="2000" dirty="0">
                <a:solidFill>
                  <a:srgbClr val="FFFFFF"/>
                </a:solidFill>
                <a:latin typeface="Arial Nova" panose="020B0504020202020204" pitchFamily="34" charset="0"/>
              </a:rPr>
              <a:t>You have a brand whether you like it or not…!</a:t>
            </a:r>
          </a:p>
          <a:p>
            <a:pPr indent="-228600">
              <a:lnSpc>
                <a:spcPct val="90000"/>
              </a:lnSpc>
              <a:buFont typeface="Arial" panose="020B0604020202020204" pitchFamily="34" charset="0"/>
              <a:buChar char="•"/>
            </a:pPr>
            <a:endParaRPr lang="en-US" sz="2000" dirty="0">
              <a:solidFill>
                <a:srgbClr val="FFFFFF"/>
              </a:solidFill>
              <a:latin typeface="Arial Nova" panose="020B0504020202020204" pitchFamily="34" charset="0"/>
            </a:endParaRPr>
          </a:p>
          <a:p>
            <a:pPr marL="285750" indent="-228600">
              <a:lnSpc>
                <a:spcPct val="90000"/>
              </a:lnSpc>
              <a:buFont typeface="Arial" panose="020B0604020202020204" pitchFamily="34" charset="0"/>
              <a:buChar char="•"/>
            </a:pPr>
            <a:r>
              <a:rPr lang="en-US" sz="2000" dirty="0">
                <a:solidFill>
                  <a:srgbClr val="FFFFFF"/>
                </a:solidFill>
                <a:latin typeface="Arial Nova" panose="020B0504020202020204" pitchFamily="34" charset="0"/>
              </a:rPr>
              <a:t>You don’t have to turn into someone else to build you brand.</a:t>
            </a:r>
          </a:p>
          <a:p>
            <a:pPr marL="285750" indent="-228600">
              <a:lnSpc>
                <a:spcPct val="90000"/>
              </a:lnSpc>
              <a:buFont typeface="Arial" panose="020B0604020202020204" pitchFamily="34" charset="0"/>
              <a:buChar char="•"/>
            </a:pPr>
            <a:endParaRPr lang="en-US" sz="1700" dirty="0">
              <a:solidFill>
                <a:srgbClr val="FFFFFF"/>
              </a:solidFill>
              <a:latin typeface="Arial Nova" panose="020B0504020202020204" pitchFamily="34" charset="0"/>
            </a:endParaRPr>
          </a:p>
          <a:p>
            <a:pPr indent="-228600">
              <a:lnSpc>
                <a:spcPct val="90000"/>
              </a:lnSpc>
              <a:buFont typeface="Arial" panose="020B0604020202020204" pitchFamily="34" charset="0"/>
              <a:buChar char="•"/>
            </a:pPr>
            <a:endParaRPr lang="en-US" sz="1700" dirty="0">
              <a:solidFill>
                <a:srgbClr val="FFFFFF"/>
              </a:solidFill>
            </a:endParaRPr>
          </a:p>
        </p:txBody>
      </p:sp>
      <p:cxnSp>
        <p:nvCxnSpPr>
          <p:cNvPr id="7" name="Straight Connector 6">
            <a:extLst>
              <a:ext uri="{FF2B5EF4-FFF2-40B4-BE49-F238E27FC236}">
                <a16:creationId xmlns:a16="http://schemas.microsoft.com/office/drawing/2014/main" id="{5A406A9C-F3C3-4C1A-B100-7B8FEAAE678A}"/>
              </a:ext>
            </a:extLst>
          </p:cNvPr>
          <p:cNvCxnSpPr>
            <a:cxnSpLocks/>
          </p:cNvCxnSpPr>
          <p:nvPr/>
        </p:nvCxnSpPr>
        <p:spPr>
          <a:xfrm>
            <a:off x="4193458" y="1755058"/>
            <a:ext cx="0" cy="251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C2225BF-7914-1740-9B14-1431C3C8F25A}"/>
              </a:ext>
            </a:extLst>
          </p:cNvPr>
          <p:cNvPicPr>
            <a:picLocks noChangeAspect="1"/>
          </p:cNvPicPr>
          <p:nvPr/>
        </p:nvPicPr>
        <p:blipFill>
          <a:blip r:embed="rId5"/>
          <a:stretch>
            <a:fillRect/>
          </a:stretch>
        </p:blipFill>
        <p:spPr>
          <a:xfrm>
            <a:off x="149047" y="5706018"/>
            <a:ext cx="1705964" cy="1001183"/>
          </a:xfrm>
          <a:prstGeom prst="rect">
            <a:avLst/>
          </a:prstGeom>
        </p:spPr>
      </p:pic>
    </p:spTree>
    <p:extLst>
      <p:ext uri="{BB962C8B-B14F-4D97-AF65-F5344CB8AC3E}">
        <p14:creationId xmlns:p14="http://schemas.microsoft.com/office/powerpoint/2010/main" val="17770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mage result for oprah winfrey">
            <a:extLst>
              <a:ext uri="{FF2B5EF4-FFF2-40B4-BE49-F238E27FC236}">
                <a16:creationId xmlns:a16="http://schemas.microsoft.com/office/drawing/2014/main" id="{BA4045A7-E750-4B16-A70C-4883CF13E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94" r="19195"/>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ackground pattern&#10;&#10;Description automatically generated">
            <a:extLst>
              <a:ext uri="{FF2B5EF4-FFF2-40B4-BE49-F238E27FC236}">
                <a16:creationId xmlns:a16="http://schemas.microsoft.com/office/drawing/2014/main" id="{C19907EA-CD5F-6E46-ACD3-470C25D16FDE}"/>
              </a:ext>
            </a:extLst>
          </p:cNvPr>
          <p:cNvPicPr>
            <a:picLocks noChangeAspect="1"/>
          </p:cNvPicPr>
          <p:nvPr/>
        </p:nvPicPr>
        <p:blipFill rotWithShape="1">
          <a:blip r:embed="rId3"/>
          <a:srcRect l="50000"/>
          <a:stretch/>
        </p:blipFill>
        <p:spPr>
          <a:xfrm>
            <a:off x="6095999" y="0"/>
            <a:ext cx="6096001" cy="6858000"/>
          </a:xfrm>
          <a:prstGeom prst="rect">
            <a:avLst/>
          </a:prstGeom>
        </p:spPr>
      </p:pic>
      <p:sp>
        <p:nvSpPr>
          <p:cNvPr id="8" name="TextBox 7">
            <a:extLst>
              <a:ext uri="{FF2B5EF4-FFF2-40B4-BE49-F238E27FC236}">
                <a16:creationId xmlns:a16="http://schemas.microsoft.com/office/drawing/2014/main" id="{08D9C6FD-0D4D-499B-8652-20E2189ACA77}"/>
              </a:ext>
            </a:extLst>
          </p:cNvPr>
          <p:cNvSpPr txBox="1"/>
          <p:nvPr/>
        </p:nvSpPr>
        <p:spPr>
          <a:xfrm>
            <a:off x="7631528" y="2596465"/>
            <a:ext cx="3023419" cy="166507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u="none" strike="noStrike" kern="1200" cap="none" spc="0" normalizeH="0" baseline="0" noProof="0" dirty="0">
                <a:ln>
                  <a:noFill/>
                </a:ln>
                <a:solidFill>
                  <a:srgbClr val="FFFFFF"/>
                </a:solidFill>
                <a:effectLst/>
                <a:uLnTx/>
                <a:uFillTx/>
                <a:latin typeface="Arial Nova" panose="020B0504020202020204" pitchFamily="34" charset="0"/>
              </a:rPr>
              <a:t>Oprah</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dirty="0">
                <a:solidFill>
                  <a:srgbClr val="FFFFFF"/>
                </a:solidFill>
                <a:latin typeface="Arial Nova" panose="020B0504020202020204" pitchFamily="34" charset="0"/>
              </a:rPr>
              <a:t>Winfrey</a:t>
            </a:r>
            <a:endParaRPr kumimoji="0" lang="en-US" sz="5400" b="1" u="none" strike="noStrike" kern="1200" cap="none" spc="0" normalizeH="0" baseline="0" noProof="0" dirty="0">
              <a:ln>
                <a:noFill/>
              </a:ln>
              <a:solidFill>
                <a:srgbClr val="FFFFFF"/>
              </a:solidFill>
              <a:effectLst/>
              <a:uLnTx/>
              <a:uFillTx/>
              <a:latin typeface="Arial Nova" panose="020B0504020202020204" pitchFamily="34" charset="0"/>
            </a:endParaRPr>
          </a:p>
        </p:txBody>
      </p:sp>
      <p:pic>
        <p:nvPicPr>
          <p:cNvPr id="9" name="Picture 8">
            <a:extLst>
              <a:ext uri="{FF2B5EF4-FFF2-40B4-BE49-F238E27FC236}">
                <a16:creationId xmlns:a16="http://schemas.microsoft.com/office/drawing/2014/main" id="{8868ECFF-14CA-1D45-A514-9735817921EC}"/>
              </a:ext>
            </a:extLst>
          </p:cNvPr>
          <p:cNvPicPr>
            <a:picLocks noChangeAspect="1"/>
          </p:cNvPicPr>
          <p:nvPr/>
        </p:nvPicPr>
        <p:blipFill>
          <a:blip r:embed="rId4"/>
          <a:stretch>
            <a:fillRect/>
          </a:stretch>
        </p:blipFill>
        <p:spPr>
          <a:xfrm>
            <a:off x="149047" y="5706018"/>
            <a:ext cx="1705964" cy="100118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B7740414-6B96-4444-B06D-9AE9EB31BD72}"/>
              </a:ext>
            </a:extLst>
          </p:cNvPr>
          <p:cNvPicPr>
            <a:picLocks noChangeAspect="1"/>
          </p:cNvPicPr>
          <p:nvPr/>
        </p:nvPicPr>
        <p:blipFill>
          <a:blip r:embed="rId5"/>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120497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70">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Image result for malala yousafzai">
            <a:extLst>
              <a:ext uri="{FF2B5EF4-FFF2-40B4-BE49-F238E27FC236}">
                <a16:creationId xmlns:a16="http://schemas.microsoft.com/office/drawing/2014/main" id="{8B7D1607-C782-4DA4-ACCC-E5D80F5E7D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78" r="24777"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ckground pattern&#10;&#10;Description automatically generated">
            <a:extLst>
              <a:ext uri="{FF2B5EF4-FFF2-40B4-BE49-F238E27FC236}">
                <a16:creationId xmlns:a16="http://schemas.microsoft.com/office/drawing/2014/main" id="{02880E9A-0413-A349-A162-E7C785A05162}"/>
              </a:ext>
            </a:extLst>
          </p:cNvPr>
          <p:cNvPicPr>
            <a:picLocks noChangeAspect="1"/>
          </p:cNvPicPr>
          <p:nvPr/>
        </p:nvPicPr>
        <p:blipFill rotWithShape="1">
          <a:blip r:embed="rId3"/>
          <a:srcRect r="50013"/>
          <a:stretch/>
        </p:blipFill>
        <p:spPr>
          <a:xfrm>
            <a:off x="0" y="0"/>
            <a:ext cx="6094476" cy="6858000"/>
          </a:xfrm>
          <a:prstGeom prst="rect">
            <a:avLst/>
          </a:prstGeom>
        </p:spPr>
      </p:pic>
      <p:sp>
        <p:nvSpPr>
          <p:cNvPr id="11" name="TextBox 10">
            <a:extLst>
              <a:ext uri="{FF2B5EF4-FFF2-40B4-BE49-F238E27FC236}">
                <a16:creationId xmlns:a16="http://schemas.microsoft.com/office/drawing/2014/main" id="{E45E5A4B-9896-4303-B003-87AAC5328BAF}"/>
              </a:ext>
            </a:extLst>
          </p:cNvPr>
          <p:cNvSpPr txBox="1"/>
          <p:nvPr/>
        </p:nvSpPr>
        <p:spPr>
          <a:xfrm>
            <a:off x="930844" y="2596465"/>
            <a:ext cx="4232787" cy="166507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dirty="0">
                <a:solidFill>
                  <a:srgbClr val="FFFFFF"/>
                </a:solidFill>
                <a:latin typeface="Arial Nova" panose="020B0504020202020204" pitchFamily="34" charset="0"/>
              </a:rPr>
              <a:t>Malala</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err="1">
                <a:ln>
                  <a:noFill/>
                </a:ln>
                <a:solidFill>
                  <a:srgbClr val="FFFFFF"/>
                </a:solidFill>
                <a:effectLst/>
                <a:uLnTx/>
                <a:uFillTx/>
                <a:latin typeface="Arial Nova" panose="020B0504020202020204" pitchFamily="34" charset="0"/>
              </a:rPr>
              <a:t>Youfsafzai</a:t>
            </a:r>
            <a:endParaRPr kumimoji="0" lang="en-US" sz="5400" b="1" i="0" u="none" strike="noStrike" kern="1200" cap="none" spc="0" normalizeH="0" baseline="0" noProof="0" dirty="0">
              <a:ln>
                <a:noFill/>
              </a:ln>
              <a:solidFill>
                <a:srgbClr val="FFFFFF"/>
              </a:solidFill>
              <a:effectLst/>
              <a:uLnTx/>
              <a:uFillTx/>
              <a:latin typeface="Arial Nova" panose="020B0504020202020204" pitchFamily="34" charset="0"/>
            </a:endParaRPr>
          </a:p>
        </p:txBody>
      </p:sp>
      <p:pic>
        <p:nvPicPr>
          <p:cNvPr id="7" name="Picture 6">
            <a:extLst>
              <a:ext uri="{FF2B5EF4-FFF2-40B4-BE49-F238E27FC236}">
                <a16:creationId xmlns:a16="http://schemas.microsoft.com/office/drawing/2014/main" id="{C9EEF2D4-FBF8-9E4B-8E66-8D8267D5F1E5}"/>
              </a:ext>
            </a:extLst>
          </p:cNvPr>
          <p:cNvPicPr>
            <a:picLocks noChangeAspect="1"/>
          </p:cNvPicPr>
          <p:nvPr/>
        </p:nvPicPr>
        <p:blipFill>
          <a:blip r:embed="rId4"/>
          <a:stretch>
            <a:fillRect/>
          </a:stretch>
        </p:blipFill>
        <p:spPr>
          <a:xfrm>
            <a:off x="149047" y="5706018"/>
            <a:ext cx="1705964" cy="100118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CCB8D43-BB5A-304D-9F7B-A132660F3360}"/>
              </a:ext>
            </a:extLst>
          </p:cNvPr>
          <p:cNvPicPr>
            <a:picLocks noChangeAspect="1"/>
          </p:cNvPicPr>
          <p:nvPr/>
        </p:nvPicPr>
        <p:blipFill>
          <a:blip r:embed="rId5"/>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37871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elon musk">
            <a:extLst>
              <a:ext uri="{FF2B5EF4-FFF2-40B4-BE49-F238E27FC236}">
                <a16:creationId xmlns:a16="http://schemas.microsoft.com/office/drawing/2014/main" id="{A1692219-7220-4F5B-9919-E2380C8C2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 y="10"/>
            <a:ext cx="61516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ackground pattern&#10;&#10;Description automatically generated">
            <a:extLst>
              <a:ext uri="{FF2B5EF4-FFF2-40B4-BE49-F238E27FC236}">
                <a16:creationId xmlns:a16="http://schemas.microsoft.com/office/drawing/2014/main" id="{5E31BD41-7A5B-E147-8428-BBD0C0C8E09D}"/>
              </a:ext>
            </a:extLst>
          </p:cNvPr>
          <p:cNvPicPr>
            <a:picLocks noChangeAspect="1"/>
          </p:cNvPicPr>
          <p:nvPr/>
        </p:nvPicPr>
        <p:blipFill rotWithShape="1">
          <a:blip r:embed="rId3"/>
          <a:srcRect l="50000"/>
          <a:stretch/>
        </p:blipFill>
        <p:spPr>
          <a:xfrm>
            <a:off x="6122276" y="0"/>
            <a:ext cx="6096001" cy="6858000"/>
          </a:xfrm>
          <a:prstGeom prst="rect">
            <a:avLst/>
          </a:prstGeom>
        </p:spPr>
      </p:pic>
      <p:sp>
        <p:nvSpPr>
          <p:cNvPr id="8" name="TextBox 7">
            <a:extLst>
              <a:ext uri="{FF2B5EF4-FFF2-40B4-BE49-F238E27FC236}">
                <a16:creationId xmlns:a16="http://schemas.microsoft.com/office/drawing/2014/main" id="{08D9C6FD-0D4D-499B-8652-20E2189ACA77}"/>
              </a:ext>
            </a:extLst>
          </p:cNvPr>
          <p:cNvSpPr txBox="1"/>
          <p:nvPr/>
        </p:nvSpPr>
        <p:spPr>
          <a:xfrm>
            <a:off x="7658566" y="2596465"/>
            <a:ext cx="3023419" cy="166507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Nova" panose="020B0504020202020204" pitchFamily="34" charset="0"/>
              </a:rPr>
              <a:t>Elon</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dirty="0">
                <a:solidFill>
                  <a:srgbClr val="FFFFFF"/>
                </a:solidFill>
                <a:latin typeface="Arial Nova" panose="020B0504020202020204" pitchFamily="34" charset="0"/>
              </a:rPr>
              <a:t>Musk</a:t>
            </a:r>
            <a:endParaRPr kumimoji="0" lang="en-US" sz="5400" b="1" i="0" u="none" strike="noStrike" kern="1200" cap="none" spc="0" normalizeH="0" baseline="0" noProof="0" dirty="0">
              <a:ln>
                <a:noFill/>
              </a:ln>
              <a:solidFill>
                <a:srgbClr val="FFFFFF"/>
              </a:solidFill>
              <a:effectLst/>
              <a:uLnTx/>
              <a:uFillTx/>
              <a:latin typeface="Arial Nova" panose="020B0504020202020204" pitchFamily="34" charset="0"/>
            </a:endParaRPr>
          </a:p>
        </p:txBody>
      </p:sp>
      <p:pic>
        <p:nvPicPr>
          <p:cNvPr id="10" name="Picture 9">
            <a:extLst>
              <a:ext uri="{FF2B5EF4-FFF2-40B4-BE49-F238E27FC236}">
                <a16:creationId xmlns:a16="http://schemas.microsoft.com/office/drawing/2014/main" id="{AB0BEB6A-06E1-F34B-9E86-40BC4F8239B9}"/>
              </a:ext>
            </a:extLst>
          </p:cNvPr>
          <p:cNvPicPr>
            <a:picLocks noChangeAspect="1"/>
          </p:cNvPicPr>
          <p:nvPr/>
        </p:nvPicPr>
        <p:blipFill>
          <a:blip r:embed="rId4"/>
          <a:stretch>
            <a:fillRect/>
          </a:stretch>
        </p:blipFill>
        <p:spPr>
          <a:xfrm>
            <a:off x="149047" y="5706018"/>
            <a:ext cx="1705964" cy="100118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D062DA3-8E0A-3948-A6D6-55B573769427}"/>
              </a:ext>
            </a:extLst>
          </p:cNvPr>
          <p:cNvPicPr>
            <a:picLocks noChangeAspect="1"/>
          </p:cNvPicPr>
          <p:nvPr/>
        </p:nvPicPr>
        <p:blipFill>
          <a:blip r:embed="rId5"/>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17426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Background pattern&#10;&#10;Description automatically generated">
            <a:extLst>
              <a:ext uri="{FF2B5EF4-FFF2-40B4-BE49-F238E27FC236}">
                <a16:creationId xmlns:a16="http://schemas.microsoft.com/office/drawing/2014/main" id="{3D97F477-0921-634B-8A1D-65314C44B69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808827A-B332-4EFE-91DF-084E46273DD9}"/>
              </a:ext>
            </a:extLst>
          </p:cNvPr>
          <p:cNvSpPr txBox="1"/>
          <p:nvPr/>
        </p:nvSpPr>
        <p:spPr>
          <a:xfrm>
            <a:off x="1421863" y="1795091"/>
            <a:ext cx="3459601" cy="461665"/>
          </a:xfrm>
          <a:prstGeom prst="rect">
            <a:avLst/>
          </a:prstGeom>
          <a:noFill/>
        </p:spPr>
        <p:txBody>
          <a:bodyPr wrap="none" rtlCol="0">
            <a:spAutoFit/>
          </a:bodyPr>
          <a:lstStyle/>
          <a:p>
            <a:r>
              <a:rPr lang="en-GB" sz="2400" b="1" dirty="0">
                <a:solidFill>
                  <a:schemeClr val="bg1"/>
                </a:solidFill>
                <a:latin typeface="Arial Nova" panose="020B0504020202020204" pitchFamily="34" charset="0"/>
                <a:cs typeface="Calibri" panose="020F0502020204030204" pitchFamily="34" charset="0"/>
              </a:rPr>
              <a:t>The 7 Step Framework</a:t>
            </a:r>
          </a:p>
        </p:txBody>
      </p:sp>
      <p:sp>
        <p:nvSpPr>
          <p:cNvPr id="8" name="TextBox 7">
            <a:extLst>
              <a:ext uri="{FF2B5EF4-FFF2-40B4-BE49-F238E27FC236}">
                <a16:creationId xmlns:a16="http://schemas.microsoft.com/office/drawing/2014/main" id="{2252D58B-97C6-7F43-9566-68E3B3F2A3D9}"/>
              </a:ext>
            </a:extLst>
          </p:cNvPr>
          <p:cNvSpPr txBox="1"/>
          <p:nvPr/>
        </p:nvSpPr>
        <p:spPr>
          <a:xfrm>
            <a:off x="1423617" y="1086472"/>
            <a:ext cx="841608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Nova" panose="020B0504020202020204" pitchFamily="34" charset="0"/>
                <a:cs typeface="Calibri" panose="020F0502020204030204" pitchFamily="34" charset="0"/>
              </a:rPr>
              <a:t>What makes up a Personal Brand?</a:t>
            </a:r>
          </a:p>
        </p:txBody>
      </p:sp>
      <p:sp>
        <p:nvSpPr>
          <p:cNvPr id="4" name="TextBox 3">
            <a:extLst>
              <a:ext uri="{FF2B5EF4-FFF2-40B4-BE49-F238E27FC236}">
                <a16:creationId xmlns:a16="http://schemas.microsoft.com/office/drawing/2014/main" id="{8D6EB4F3-FF03-9D43-A450-F524707254AF}"/>
              </a:ext>
            </a:extLst>
          </p:cNvPr>
          <p:cNvSpPr txBox="1"/>
          <p:nvPr/>
        </p:nvSpPr>
        <p:spPr>
          <a:xfrm>
            <a:off x="2359459" y="2675915"/>
            <a:ext cx="792205" cy="400110"/>
          </a:xfrm>
          <a:prstGeom prst="rect">
            <a:avLst/>
          </a:prstGeom>
          <a:noFill/>
        </p:spPr>
        <p:txBody>
          <a:bodyPr wrap="none" rtlCol="0">
            <a:spAutoFit/>
          </a:bodyPr>
          <a:lstStyle/>
          <a:p>
            <a:r>
              <a:rPr lang="en-GB" sz="2000" dirty="0">
                <a:solidFill>
                  <a:schemeClr val="bg1"/>
                </a:solidFill>
                <a:latin typeface="Arial Nova" panose="020B0504020202020204" pitchFamily="34" charset="0"/>
              </a:rPr>
              <a:t>Story</a:t>
            </a:r>
          </a:p>
        </p:txBody>
      </p:sp>
      <p:pic>
        <p:nvPicPr>
          <p:cNvPr id="9" name="Graphic 8" descr="Head with gears outline">
            <a:extLst>
              <a:ext uri="{FF2B5EF4-FFF2-40B4-BE49-F238E27FC236}">
                <a16:creationId xmlns:a16="http://schemas.microsoft.com/office/drawing/2014/main" id="{B0D62445-9456-674F-9DAA-5BFDBC2452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627" y="3653700"/>
            <a:ext cx="914400" cy="914400"/>
          </a:xfrm>
          <a:prstGeom prst="rect">
            <a:avLst/>
          </a:prstGeom>
        </p:spPr>
      </p:pic>
      <p:pic>
        <p:nvPicPr>
          <p:cNvPr id="34" name="Graphic 33" descr="Clipboard Ticked outline">
            <a:extLst>
              <a:ext uri="{FF2B5EF4-FFF2-40B4-BE49-F238E27FC236}">
                <a16:creationId xmlns:a16="http://schemas.microsoft.com/office/drawing/2014/main" id="{EAE73068-DC1E-6445-B3FE-6B986A76E3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8353" y="3653700"/>
            <a:ext cx="914400" cy="914400"/>
          </a:xfrm>
          <a:prstGeom prst="rect">
            <a:avLst/>
          </a:prstGeom>
        </p:spPr>
      </p:pic>
      <p:pic>
        <p:nvPicPr>
          <p:cNvPr id="3" name="Graphic 2" descr="Storytelling outline">
            <a:extLst>
              <a:ext uri="{FF2B5EF4-FFF2-40B4-BE49-F238E27FC236}">
                <a16:creationId xmlns:a16="http://schemas.microsoft.com/office/drawing/2014/main" id="{919A3F53-7DDA-FF46-A7EF-10D6BF910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7627" y="2418770"/>
            <a:ext cx="914400" cy="914400"/>
          </a:xfrm>
          <a:prstGeom prst="rect">
            <a:avLst/>
          </a:prstGeom>
        </p:spPr>
      </p:pic>
      <p:pic>
        <p:nvPicPr>
          <p:cNvPr id="32" name="Graphic 31" descr="Heart outline">
            <a:extLst>
              <a:ext uri="{FF2B5EF4-FFF2-40B4-BE49-F238E27FC236}">
                <a16:creationId xmlns:a16="http://schemas.microsoft.com/office/drawing/2014/main" id="{1F4108D4-0C53-4C42-BA7A-1C849EC402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88353" y="2418770"/>
            <a:ext cx="914400" cy="914400"/>
          </a:xfrm>
          <a:prstGeom prst="rect">
            <a:avLst/>
          </a:prstGeom>
        </p:spPr>
      </p:pic>
      <p:pic>
        <p:nvPicPr>
          <p:cNvPr id="36" name="Graphic 35" descr="Handshake outline">
            <a:extLst>
              <a:ext uri="{FF2B5EF4-FFF2-40B4-BE49-F238E27FC236}">
                <a16:creationId xmlns:a16="http://schemas.microsoft.com/office/drawing/2014/main" id="{BBB4A6D7-8A99-8449-B2D6-D6CD0485BE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59079" y="2418770"/>
            <a:ext cx="914400" cy="914400"/>
          </a:xfrm>
          <a:prstGeom prst="rect">
            <a:avLst/>
          </a:prstGeom>
        </p:spPr>
      </p:pic>
      <p:pic>
        <p:nvPicPr>
          <p:cNvPr id="38" name="Graphic 37" descr="Telephone outline">
            <a:extLst>
              <a:ext uri="{FF2B5EF4-FFF2-40B4-BE49-F238E27FC236}">
                <a16:creationId xmlns:a16="http://schemas.microsoft.com/office/drawing/2014/main" id="{86E5D2C3-6467-7243-BE73-80A500DBC80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59079" y="3653700"/>
            <a:ext cx="914400" cy="914400"/>
          </a:xfrm>
          <a:prstGeom prst="rect">
            <a:avLst/>
          </a:prstGeom>
        </p:spPr>
      </p:pic>
      <p:pic>
        <p:nvPicPr>
          <p:cNvPr id="40" name="Graphic 39" descr="Image outline">
            <a:extLst>
              <a:ext uri="{FF2B5EF4-FFF2-40B4-BE49-F238E27FC236}">
                <a16:creationId xmlns:a16="http://schemas.microsoft.com/office/drawing/2014/main" id="{D329968F-6407-CE47-854B-CC5D129DA34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14094" y="4888630"/>
            <a:ext cx="914400" cy="914400"/>
          </a:xfrm>
          <a:prstGeom prst="rect">
            <a:avLst/>
          </a:prstGeom>
        </p:spPr>
      </p:pic>
      <p:sp>
        <p:nvSpPr>
          <p:cNvPr id="41" name="TextBox 40">
            <a:extLst>
              <a:ext uri="{FF2B5EF4-FFF2-40B4-BE49-F238E27FC236}">
                <a16:creationId xmlns:a16="http://schemas.microsoft.com/office/drawing/2014/main" id="{ECDB3BC0-68DB-F748-9F17-3FC9B91BF9B1}"/>
              </a:ext>
            </a:extLst>
          </p:cNvPr>
          <p:cNvSpPr txBox="1"/>
          <p:nvPr/>
        </p:nvSpPr>
        <p:spPr>
          <a:xfrm>
            <a:off x="2359459" y="3784872"/>
            <a:ext cx="1460656" cy="707886"/>
          </a:xfrm>
          <a:prstGeom prst="rect">
            <a:avLst/>
          </a:prstGeom>
          <a:noFill/>
        </p:spPr>
        <p:txBody>
          <a:bodyPr wrap="none" rtlCol="0">
            <a:spAutoFit/>
          </a:bodyPr>
          <a:lstStyle/>
          <a:p>
            <a:r>
              <a:rPr lang="en-GB" sz="2000" dirty="0">
                <a:solidFill>
                  <a:schemeClr val="bg1"/>
                </a:solidFill>
                <a:latin typeface="Arial Nova" panose="020B0504020202020204" pitchFamily="34" charset="0"/>
              </a:rPr>
              <a:t>Skills and</a:t>
            </a:r>
          </a:p>
          <a:p>
            <a:r>
              <a:rPr lang="en-GB" sz="2000" dirty="0">
                <a:solidFill>
                  <a:schemeClr val="bg1"/>
                </a:solidFill>
                <a:latin typeface="Arial Nova" panose="020B0504020202020204" pitchFamily="34" charset="0"/>
              </a:rPr>
              <a:t>Experience</a:t>
            </a:r>
          </a:p>
        </p:txBody>
      </p:sp>
      <p:sp>
        <p:nvSpPr>
          <p:cNvPr id="42" name="TextBox 41">
            <a:extLst>
              <a:ext uri="{FF2B5EF4-FFF2-40B4-BE49-F238E27FC236}">
                <a16:creationId xmlns:a16="http://schemas.microsoft.com/office/drawing/2014/main" id="{3110884C-5020-3445-8B42-5AE87AFCA9E3}"/>
              </a:ext>
            </a:extLst>
          </p:cNvPr>
          <p:cNvSpPr txBox="1"/>
          <p:nvPr/>
        </p:nvSpPr>
        <p:spPr>
          <a:xfrm>
            <a:off x="5728494" y="2675915"/>
            <a:ext cx="1186543" cy="400110"/>
          </a:xfrm>
          <a:prstGeom prst="rect">
            <a:avLst/>
          </a:prstGeom>
          <a:noFill/>
        </p:spPr>
        <p:txBody>
          <a:bodyPr wrap="none" rtlCol="0">
            <a:spAutoFit/>
          </a:bodyPr>
          <a:lstStyle/>
          <a:p>
            <a:r>
              <a:rPr lang="en-GB" sz="2000" dirty="0">
                <a:solidFill>
                  <a:schemeClr val="bg1"/>
                </a:solidFill>
                <a:latin typeface="Arial Nova" panose="020B0504020202020204" pitchFamily="34" charset="0"/>
              </a:rPr>
              <a:t>Passions</a:t>
            </a:r>
          </a:p>
        </p:txBody>
      </p:sp>
      <p:sp>
        <p:nvSpPr>
          <p:cNvPr id="43" name="TextBox 42">
            <a:extLst>
              <a:ext uri="{FF2B5EF4-FFF2-40B4-BE49-F238E27FC236}">
                <a16:creationId xmlns:a16="http://schemas.microsoft.com/office/drawing/2014/main" id="{E0088312-C6A7-9045-BBB6-83B1BDDE8D05}"/>
              </a:ext>
            </a:extLst>
          </p:cNvPr>
          <p:cNvSpPr txBox="1"/>
          <p:nvPr/>
        </p:nvSpPr>
        <p:spPr>
          <a:xfrm>
            <a:off x="5631660" y="3784872"/>
            <a:ext cx="1524776" cy="707886"/>
          </a:xfrm>
          <a:prstGeom prst="rect">
            <a:avLst/>
          </a:prstGeom>
          <a:noFill/>
        </p:spPr>
        <p:txBody>
          <a:bodyPr wrap="none" rtlCol="0">
            <a:spAutoFit/>
          </a:bodyPr>
          <a:lstStyle/>
          <a:p>
            <a:r>
              <a:rPr lang="en-GB" sz="2000" dirty="0">
                <a:solidFill>
                  <a:schemeClr val="bg1"/>
                </a:solidFill>
                <a:latin typeface="Arial Nova" panose="020B0504020202020204" pitchFamily="34" charset="0"/>
              </a:rPr>
              <a:t>Behaviour</a:t>
            </a:r>
          </a:p>
          <a:p>
            <a:r>
              <a:rPr lang="en-GB" sz="2000" dirty="0">
                <a:solidFill>
                  <a:schemeClr val="bg1"/>
                </a:solidFill>
                <a:latin typeface="Arial Nova" panose="020B0504020202020204" pitchFamily="34" charset="0"/>
              </a:rPr>
              <a:t>and Actions</a:t>
            </a:r>
          </a:p>
        </p:txBody>
      </p:sp>
      <p:sp>
        <p:nvSpPr>
          <p:cNvPr id="44" name="TextBox 43">
            <a:extLst>
              <a:ext uri="{FF2B5EF4-FFF2-40B4-BE49-F238E27FC236}">
                <a16:creationId xmlns:a16="http://schemas.microsoft.com/office/drawing/2014/main" id="{BCE35F2D-DE30-3042-9072-43397ABC10F5}"/>
              </a:ext>
            </a:extLst>
          </p:cNvPr>
          <p:cNvSpPr txBox="1"/>
          <p:nvPr/>
        </p:nvSpPr>
        <p:spPr>
          <a:xfrm>
            <a:off x="5755926" y="5142749"/>
            <a:ext cx="885179" cy="400110"/>
          </a:xfrm>
          <a:prstGeom prst="rect">
            <a:avLst/>
          </a:prstGeom>
          <a:noFill/>
        </p:spPr>
        <p:txBody>
          <a:bodyPr wrap="none" rtlCol="0">
            <a:spAutoFit/>
          </a:bodyPr>
          <a:lstStyle/>
          <a:p>
            <a:r>
              <a:rPr lang="en-GB" sz="2000" dirty="0">
                <a:solidFill>
                  <a:schemeClr val="bg1"/>
                </a:solidFill>
                <a:latin typeface="Arial Nova" panose="020B0504020202020204" pitchFamily="34" charset="0"/>
              </a:rPr>
              <a:t>Image</a:t>
            </a:r>
          </a:p>
        </p:txBody>
      </p:sp>
      <p:sp>
        <p:nvSpPr>
          <p:cNvPr id="45" name="TextBox 44">
            <a:extLst>
              <a:ext uri="{FF2B5EF4-FFF2-40B4-BE49-F238E27FC236}">
                <a16:creationId xmlns:a16="http://schemas.microsoft.com/office/drawing/2014/main" id="{D18AE8DA-6D83-5B4D-876E-FE6275C35F69}"/>
              </a:ext>
            </a:extLst>
          </p:cNvPr>
          <p:cNvSpPr txBox="1"/>
          <p:nvPr/>
        </p:nvSpPr>
        <p:spPr>
          <a:xfrm>
            <a:off x="9091767" y="2675915"/>
            <a:ext cx="946093" cy="400110"/>
          </a:xfrm>
          <a:prstGeom prst="rect">
            <a:avLst/>
          </a:prstGeom>
          <a:noFill/>
        </p:spPr>
        <p:txBody>
          <a:bodyPr wrap="none" rtlCol="0">
            <a:spAutoFit/>
          </a:bodyPr>
          <a:lstStyle/>
          <a:p>
            <a:r>
              <a:rPr lang="en-GB" sz="2000" dirty="0">
                <a:solidFill>
                  <a:schemeClr val="bg1"/>
                </a:solidFill>
                <a:latin typeface="Arial Nova" panose="020B0504020202020204" pitchFamily="34" charset="0"/>
              </a:rPr>
              <a:t>Values</a:t>
            </a:r>
          </a:p>
        </p:txBody>
      </p:sp>
      <p:sp>
        <p:nvSpPr>
          <p:cNvPr id="46" name="TextBox 45">
            <a:extLst>
              <a:ext uri="{FF2B5EF4-FFF2-40B4-BE49-F238E27FC236}">
                <a16:creationId xmlns:a16="http://schemas.microsoft.com/office/drawing/2014/main" id="{0C838D50-5815-B549-8C0D-D39646D5C0FD}"/>
              </a:ext>
            </a:extLst>
          </p:cNvPr>
          <p:cNvSpPr txBox="1"/>
          <p:nvPr/>
        </p:nvSpPr>
        <p:spPr>
          <a:xfrm>
            <a:off x="9091767" y="3910845"/>
            <a:ext cx="1972015" cy="400110"/>
          </a:xfrm>
          <a:prstGeom prst="rect">
            <a:avLst/>
          </a:prstGeom>
          <a:noFill/>
        </p:spPr>
        <p:txBody>
          <a:bodyPr wrap="none" rtlCol="0">
            <a:spAutoFit/>
          </a:bodyPr>
          <a:lstStyle/>
          <a:p>
            <a:r>
              <a:rPr lang="en-GB" sz="2000" dirty="0">
                <a:solidFill>
                  <a:schemeClr val="bg1"/>
                </a:solidFill>
                <a:latin typeface="Arial Nova" panose="020B0504020202020204" pitchFamily="34" charset="0"/>
              </a:rPr>
              <a:t>Communication</a:t>
            </a:r>
          </a:p>
        </p:txBody>
      </p:sp>
      <p:pic>
        <p:nvPicPr>
          <p:cNvPr id="20" name="Picture 19">
            <a:extLst>
              <a:ext uri="{FF2B5EF4-FFF2-40B4-BE49-F238E27FC236}">
                <a16:creationId xmlns:a16="http://schemas.microsoft.com/office/drawing/2014/main" id="{B527A3FB-9D08-3443-9E9F-3EDA55E901A2}"/>
              </a:ext>
            </a:extLst>
          </p:cNvPr>
          <p:cNvPicPr>
            <a:picLocks noChangeAspect="1"/>
          </p:cNvPicPr>
          <p:nvPr/>
        </p:nvPicPr>
        <p:blipFill>
          <a:blip r:embed="rId17"/>
          <a:stretch>
            <a:fillRect/>
          </a:stretch>
        </p:blipFill>
        <p:spPr>
          <a:xfrm>
            <a:off x="149047" y="5706018"/>
            <a:ext cx="1705964" cy="1001183"/>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6507BF93-5EBA-4A44-8B44-3A65343F2B4A}"/>
              </a:ext>
            </a:extLst>
          </p:cNvPr>
          <p:cNvPicPr>
            <a:picLocks noChangeAspect="1"/>
          </p:cNvPicPr>
          <p:nvPr/>
        </p:nvPicPr>
        <p:blipFill>
          <a:blip r:embed="rId18"/>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33190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DE46A6D8-D458-1346-BAB8-054473C925EC}"/>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27" name="TextBox 2">
            <a:extLst>
              <a:ext uri="{FF2B5EF4-FFF2-40B4-BE49-F238E27FC236}">
                <a16:creationId xmlns:a16="http://schemas.microsoft.com/office/drawing/2014/main" id="{A1B501D6-0855-4203-913C-415B56E6FDD4}"/>
              </a:ext>
            </a:extLst>
          </p:cNvPr>
          <p:cNvGraphicFramePr/>
          <p:nvPr>
            <p:extLst>
              <p:ext uri="{D42A27DB-BD31-4B8C-83A1-F6EECF244321}">
                <p14:modId xmlns:p14="http://schemas.microsoft.com/office/powerpoint/2010/main" val="7939911"/>
              </p:ext>
            </p:extLst>
          </p:nvPr>
        </p:nvGraphicFramePr>
        <p:xfrm>
          <a:off x="1703028" y="2508698"/>
          <a:ext cx="8415602" cy="288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127F553-A491-0B44-9073-2778965B5EE9}"/>
              </a:ext>
            </a:extLst>
          </p:cNvPr>
          <p:cNvSpPr txBox="1"/>
          <p:nvPr/>
        </p:nvSpPr>
        <p:spPr>
          <a:xfrm>
            <a:off x="1423617" y="995517"/>
            <a:ext cx="869500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Nova" panose="020B0504020202020204" pitchFamily="34" charset="0"/>
                <a:cs typeface="Calibri" panose="020F0502020204030204" pitchFamily="34" charset="0"/>
              </a:rPr>
              <a:t>What does a strong Personal Brand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Arial Nova" panose="020B0504020202020204" pitchFamily="34" charset="0"/>
                <a:cs typeface="Calibri" panose="020F0502020204030204" pitchFamily="34" charset="0"/>
              </a:rPr>
              <a:t>look like?</a:t>
            </a:r>
            <a:endParaRPr kumimoji="0" lang="en-GB" sz="4000" b="1" i="0" u="none" strike="noStrike" kern="1200" cap="none" spc="0" normalizeH="0" baseline="0" noProof="0" dirty="0">
              <a:ln>
                <a:noFill/>
              </a:ln>
              <a:solidFill>
                <a:prstClr val="white"/>
              </a:solidFill>
              <a:effectLst/>
              <a:uLnTx/>
              <a:uFillTx/>
              <a:latin typeface="Arial Nova" panose="020B05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9E95BFA-9DD7-514A-88AD-45A7C8B49344}"/>
              </a:ext>
            </a:extLst>
          </p:cNvPr>
          <p:cNvPicPr>
            <a:picLocks noChangeAspect="1"/>
          </p:cNvPicPr>
          <p:nvPr/>
        </p:nvPicPr>
        <p:blipFill>
          <a:blip r:embed="rId8"/>
          <a:stretch>
            <a:fillRect/>
          </a:stretch>
        </p:blipFill>
        <p:spPr>
          <a:xfrm>
            <a:off x="149047" y="5706018"/>
            <a:ext cx="1705964" cy="100118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3883D1A-52C5-514B-A61D-F6F575556B0F}"/>
              </a:ext>
            </a:extLst>
          </p:cNvPr>
          <p:cNvPicPr>
            <a:picLocks noChangeAspect="1"/>
          </p:cNvPicPr>
          <p:nvPr/>
        </p:nvPicPr>
        <p:blipFill>
          <a:blip r:embed="rId9"/>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100538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F511D49-A2A6-CB4B-AAD0-BA98F4F464E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1EB2FC6-73B3-451D-8F6E-EF15862550B9}"/>
              </a:ext>
            </a:extLst>
          </p:cNvPr>
          <p:cNvSpPr txBox="1"/>
          <p:nvPr/>
        </p:nvSpPr>
        <p:spPr>
          <a:xfrm>
            <a:off x="1429914" y="2165068"/>
            <a:ext cx="8881178"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latin typeface="Arial Nova" panose="020B0504020202020204" pitchFamily="34" charset="0"/>
              </a:rPr>
              <a:t>Hone your story – 3 major transitions work</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What are you passionate about? How does this translate into work?</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What are your values – 10 Top Values exercise</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Do a strengths and experience audit</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Do you live your values? How does your behaviour reflect what’s important to you?</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When did you last update your CV? </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Do you have a social media presence? </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Weave in your stories when talking to people</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Get out there!! Do townhalls, speaker series </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Use ‘executive’ language</a:t>
            </a:r>
          </a:p>
          <a:p>
            <a:pPr marL="285750" indent="-285750">
              <a:buFont typeface="Arial" panose="020B0604020202020204" pitchFamily="34" charset="0"/>
              <a:buChar char="•"/>
            </a:pPr>
            <a:r>
              <a:rPr lang="en-GB" sz="2000" dirty="0">
                <a:solidFill>
                  <a:schemeClr val="bg1"/>
                </a:solidFill>
                <a:latin typeface="Arial Nova" panose="020B0504020202020204" pitchFamily="34" charset="0"/>
              </a:rPr>
              <a:t>Dress for the role you want, not the role you have</a:t>
            </a:r>
            <a:endParaRPr lang="en-GB" sz="1600" dirty="0">
              <a:solidFill>
                <a:schemeClr val="bg1"/>
              </a:solidFill>
              <a:latin typeface="Arial Nova" panose="020B0504020202020204" pitchFamily="34" charset="0"/>
            </a:endParaRPr>
          </a:p>
        </p:txBody>
      </p:sp>
      <p:sp>
        <p:nvSpPr>
          <p:cNvPr id="7" name="TextBox 6">
            <a:extLst>
              <a:ext uri="{FF2B5EF4-FFF2-40B4-BE49-F238E27FC236}">
                <a16:creationId xmlns:a16="http://schemas.microsoft.com/office/drawing/2014/main" id="{192CB286-BEBF-9041-BAB7-9AE69F963EBB}"/>
              </a:ext>
            </a:extLst>
          </p:cNvPr>
          <p:cNvSpPr txBox="1"/>
          <p:nvPr/>
        </p:nvSpPr>
        <p:spPr>
          <a:xfrm>
            <a:off x="1423617" y="995517"/>
            <a:ext cx="374333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Nova" panose="020B0504020202020204" pitchFamily="34" charset="0"/>
                <a:cs typeface="Calibri" panose="020F0502020204030204" pitchFamily="34" charset="0"/>
              </a:rPr>
              <a:t>Key Strategies</a:t>
            </a:r>
          </a:p>
        </p:txBody>
      </p:sp>
      <p:sp>
        <p:nvSpPr>
          <p:cNvPr id="8" name="TextBox 7">
            <a:extLst>
              <a:ext uri="{FF2B5EF4-FFF2-40B4-BE49-F238E27FC236}">
                <a16:creationId xmlns:a16="http://schemas.microsoft.com/office/drawing/2014/main" id="{A226BD11-F0F3-F641-98A0-A64468ECE6A7}"/>
              </a:ext>
            </a:extLst>
          </p:cNvPr>
          <p:cNvSpPr txBox="1"/>
          <p:nvPr/>
        </p:nvSpPr>
        <p:spPr>
          <a:xfrm>
            <a:off x="1423617" y="1703403"/>
            <a:ext cx="6439583" cy="461665"/>
          </a:xfrm>
          <a:prstGeom prst="rect">
            <a:avLst/>
          </a:prstGeom>
          <a:noFill/>
        </p:spPr>
        <p:txBody>
          <a:bodyPr wrap="none" rtlCol="0">
            <a:spAutoFit/>
          </a:bodyPr>
          <a:lstStyle/>
          <a:p>
            <a:r>
              <a:rPr lang="en-GB" sz="2400" b="1" dirty="0">
                <a:solidFill>
                  <a:schemeClr val="bg1"/>
                </a:solidFill>
                <a:latin typeface="Arial Nova" panose="020B0504020202020204" pitchFamily="34" charset="0"/>
                <a:cs typeface="Calibri" panose="020F0502020204030204" pitchFamily="34" charset="0"/>
              </a:rPr>
              <a:t>How do you build a strong Personal Brand?</a:t>
            </a:r>
          </a:p>
        </p:txBody>
      </p:sp>
      <p:pic>
        <p:nvPicPr>
          <p:cNvPr id="10" name="Picture 9">
            <a:extLst>
              <a:ext uri="{FF2B5EF4-FFF2-40B4-BE49-F238E27FC236}">
                <a16:creationId xmlns:a16="http://schemas.microsoft.com/office/drawing/2014/main" id="{706F6CA5-A677-974D-9C79-392AF379FDF8}"/>
              </a:ext>
            </a:extLst>
          </p:cNvPr>
          <p:cNvPicPr>
            <a:picLocks noChangeAspect="1"/>
          </p:cNvPicPr>
          <p:nvPr/>
        </p:nvPicPr>
        <p:blipFill>
          <a:blip r:embed="rId4"/>
          <a:stretch>
            <a:fillRect/>
          </a:stretch>
        </p:blipFill>
        <p:spPr>
          <a:xfrm>
            <a:off x="149047" y="5706018"/>
            <a:ext cx="1705964" cy="100118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4E023817-F937-B647-B2FE-81075453A259}"/>
              </a:ext>
            </a:extLst>
          </p:cNvPr>
          <p:cNvPicPr>
            <a:picLocks noChangeAspect="1"/>
          </p:cNvPicPr>
          <p:nvPr/>
        </p:nvPicPr>
        <p:blipFill>
          <a:blip r:embed="rId5"/>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164186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0D5A385-BA8C-9049-B421-3B9C1BB1560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1EB2FC6-73B3-451D-8F6E-EF15862550B9}"/>
              </a:ext>
            </a:extLst>
          </p:cNvPr>
          <p:cNvSpPr txBox="1"/>
          <p:nvPr/>
        </p:nvSpPr>
        <p:spPr>
          <a:xfrm>
            <a:off x="1423617" y="1703403"/>
            <a:ext cx="8881178" cy="424731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latin typeface="Arial Nova" panose="020B0504020202020204" pitchFamily="34" charset="0"/>
              </a:rPr>
              <a:t>In order to support our mission to professionalise the COO community, we offer Executive Coaching</a:t>
            </a:r>
          </a:p>
          <a:p>
            <a:pPr marL="285750" indent="-285750">
              <a:buFont typeface="Arial" panose="020B0604020202020204" pitchFamily="34" charset="0"/>
              <a:buChar char="•"/>
            </a:pPr>
            <a:r>
              <a:rPr lang="en-GB" dirty="0">
                <a:solidFill>
                  <a:schemeClr val="bg1"/>
                </a:solidFill>
                <a:latin typeface="Arial Nova" panose="020B0504020202020204" pitchFamily="34" charset="0"/>
              </a:rPr>
              <a:t>70% of individuals who receive coaching benefit from improved work performance.* Benefits include: </a:t>
            </a:r>
          </a:p>
          <a:p>
            <a:pPr marL="742950" lvl="1" indent="-285750">
              <a:buFont typeface="Arial" panose="020B0604020202020204" pitchFamily="34" charset="0"/>
              <a:buChar char="•"/>
            </a:pPr>
            <a:r>
              <a:rPr lang="en-GB" dirty="0">
                <a:solidFill>
                  <a:schemeClr val="bg1"/>
                </a:solidFill>
                <a:latin typeface="Arial Nova" panose="020B0504020202020204" pitchFamily="34" charset="0"/>
              </a:rPr>
              <a:t>Increased self awareness</a:t>
            </a:r>
          </a:p>
          <a:p>
            <a:pPr marL="742950" lvl="1" indent="-285750">
              <a:buFont typeface="Arial" panose="020B0604020202020204" pitchFamily="34" charset="0"/>
              <a:buChar char="•"/>
            </a:pPr>
            <a:r>
              <a:rPr lang="en-GB" dirty="0">
                <a:solidFill>
                  <a:schemeClr val="bg1"/>
                </a:solidFill>
                <a:latin typeface="Arial Nova" panose="020B0504020202020204" pitchFamily="34" charset="0"/>
              </a:rPr>
              <a:t>Greater self confidence</a:t>
            </a:r>
          </a:p>
          <a:p>
            <a:pPr marL="742950" lvl="1" indent="-285750">
              <a:buFont typeface="Arial" panose="020B0604020202020204" pitchFamily="34" charset="0"/>
              <a:buChar char="•"/>
            </a:pPr>
            <a:r>
              <a:rPr lang="en-GB" dirty="0">
                <a:solidFill>
                  <a:schemeClr val="bg1"/>
                </a:solidFill>
                <a:latin typeface="Arial Nova" panose="020B0504020202020204" pitchFamily="34" charset="0"/>
              </a:rPr>
              <a:t>Improved capability</a:t>
            </a:r>
          </a:p>
          <a:p>
            <a:pPr marL="742950" lvl="1" indent="-285750">
              <a:buFont typeface="Arial" panose="020B0604020202020204" pitchFamily="34" charset="0"/>
              <a:buChar char="•"/>
            </a:pPr>
            <a:r>
              <a:rPr lang="en-GB" dirty="0">
                <a:solidFill>
                  <a:schemeClr val="bg1"/>
                </a:solidFill>
                <a:latin typeface="Arial Nova" panose="020B0504020202020204" pitchFamily="34" charset="0"/>
              </a:rPr>
              <a:t>Better communication skills</a:t>
            </a:r>
          </a:p>
          <a:p>
            <a:pPr marL="285750" indent="-285750">
              <a:buFont typeface="Arial" panose="020B0604020202020204" pitchFamily="34" charset="0"/>
              <a:buChar char="•"/>
            </a:pPr>
            <a:r>
              <a:rPr lang="en-GB" dirty="0">
                <a:solidFill>
                  <a:schemeClr val="bg1"/>
                </a:solidFill>
                <a:latin typeface="Arial Nova" panose="020B0504020202020204" pitchFamily="34" charset="0"/>
              </a:rPr>
              <a:t>We help our clients achieve promotion, negotiate better working terms and conditions, successfully transition into larger roles, change careers and become more confident and authentic in the workplace</a:t>
            </a:r>
          </a:p>
          <a:p>
            <a:pPr marL="285750" indent="-285750">
              <a:buFont typeface="Arial" panose="020B0604020202020204" pitchFamily="34" charset="0"/>
              <a:buChar char="•"/>
            </a:pPr>
            <a:r>
              <a:rPr lang="en-GB" dirty="0">
                <a:solidFill>
                  <a:schemeClr val="bg1"/>
                </a:solidFill>
                <a:latin typeface="Arial Nova" panose="020B0504020202020204" pitchFamily="34" charset="0"/>
              </a:rPr>
              <a:t>For more information please contact </a:t>
            </a:r>
            <a:r>
              <a:rPr lang="en-GB" dirty="0">
                <a:solidFill>
                  <a:schemeClr val="bg1"/>
                </a:solidFill>
                <a:latin typeface="Arial Nova" panose="020B0504020202020204" pitchFamily="34" charset="0"/>
                <a:hlinkClick r:id="rId3">
                  <a:extLst>
                    <a:ext uri="{A12FA001-AC4F-418D-AE19-62706E023703}">
                      <ahyp:hlinkClr xmlns:ahyp="http://schemas.microsoft.com/office/drawing/2018/hyperlinkcolor" val="tx"/>
                    </a:ext>
                  </a:extLst>
                </a:hlinkClick>
              </a:rPr>
              <a:t>c.Hamilton@armstrongwolfe.com</a:t>
            </a:r>
            <a:r>
              <a:rPr lang="en-GB" dirty="0">
                <a:solidFill>
                  <a:schemeClr val="bg1"/>
                </a:solidFill>
                <a:latin typeface="Arial Nova" panose="020B0504020202020204" pitchFamily="34" charset="0"/>
              </a:rPr>
              <a:t> or visit our coaching page at </a:t>
            </a:r>
            <a:r>
              <a:rPr lang="en-GB" dirty="0">
                <a:solidFill>
                  <a:schemeClr val="bg1"/>
                </a:solidFill>
                <a:latin typeface="Arial Nova" panose="020B0504020202020204" pitchFamily="34" charset="0"/>
                <a:hlinkClick r:id="rId4">
                  <a:extLst>
                    <a:ext uri="{A12FA001-AC4F-418D-AE19-62706E023703}">
                      <ahyp:hlinkClr xmlns:ahyp="http://schemas.microsoft.com/office/drawing/2018/hyperlinkcolor" val="tx"/>
                    </a:ext>
                  </a:extLst>
                </a:hlinkClick>
              </a:rPr>
              <a:t>Executive Coaching - Armstrong Wolfe | Financial Advisory</a:t>
            </a:r>
            <a:endParaRPr lang="en-GB" dirty="0">
              <a:solidFill>
                <a:schemeClr val="bg1"/>
              </a:solidFill>
              <a:latin typeface="Arial Nova" panose="020B0504020202020204" pitchFamily="34" charset="0"/>
            </a:endParaRPr>
          </a:p>
          <a:p>
            <a:pPr marL="285750" indent="-285750">
              <a:buFont typeface="Arial" panose="020B0604020202020204" pitchFamily="34" charset="0"/>
              <a:buChar char="•"/>
            </a:pPr>
            <a:endParaRPr lang="en-GB" dirty="0">
              <a:solidFill>
                <a:schemeClr val="bg1"/>
              </a:solidFill>
              <a:latin typeface="Arial Nova" panose="020B0504020202020204" pitchFamily="34" charset="0"/>
            </a:endParaRPr>
          </a:p>
          <a:p>
            <a:endParaRPr lang="en-GB" dirty="0">
              <a:solidFill>
                <a:schemeClr val="bg1"/>
              </a:solidFill>
              <a:latin typeface="Arial Nova" panose="020B0504020202020204" pitchFamily="34" charset="0"/>
            </a:endParaRPr>
          </a:p>
        </p:txBody>
      </p:sp>
      <p:sp>
        <p:nvSpPr>
          <p:cNvPr id="5" name="TextBox 4">
            <a:extLst>
              <a:ext uri="{FF2B5EF4-FFF2-40B4-BE49-F238E27FC236}">
                <a16:creationId xmlns:a16="http://schemas.microsoft.com/office/drawing/2014/main" id="{203B59BB-A634-43AA-AE58-8DCBB296DB45}"/>
              </a:ext>
            </a:extLst>
          </p:cNvPr>
          <p:cNvSpPr txBox="1"/>
          <p:nvPr/>
        </p:nvSpPr>
        <p:spPr>
          <a:xfrm>
            <a:off x="1423617" y="5429019"/>
            <a:ext cx="4405373" cy="276999"/>
          </a:xfrm>
          <a:prstGeom prst="rect">
            <a:avLst/>
          </a:prstGeom>
          <a:noFill/>
        </p:spPr>
        <p:txBody>
          <a:bodyPr wrap="none" rtlCol="0">
            <a:spAutoFit/>
          </a:bodyPr>
          <a:lstStyle/>
          <a:p>
            <a:r>
              <a:rPr lang="en-GB" sz="1200" dirty="0">
                <a:solidFill>
                  <a:schemeClr val="bg1"/>
                </a:solidFill>
                <a:latin typeface="Arial Nova" panose="020B0504020202020204" pitchFamily="34" charset="0"/>
              </a:rPr>
              <a:t>*International Coaching Federation: Global Client Study - 2009</a:t>
            </a:r>
          </a:p>
        </p:txBody>
      </p:sp>
      <p:sp>
        <p:nvSpPr>
          <p:cNvPr id="8" name="TextBox 7">
            <a:extLst>
              <a:ext uri="{FF2B5EF4-FFF2-40B4-BE49-F238E27FC236}">
                <a16:creationId xmlns:a16="http://schemas.microsoft.com/office/drawing/2014/main" id="{C33D2D96-1277-4545-AA95-C6B960443781}"/>
              </a:ext>
            </a:extLst>
          </p:cNvPr>
          <p:cNvSpPr txBox="1"/>
          <p:nvPr/>
        </p:nvSpPr>
        <p:spPr>
          <a:xfrm>
            <a:off x="1423617" y="995517"/>
            <a:ext cx="982512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Nova" panose="020B0504020202020204" pitchFamily="34" charset="0"/>
                <a:cs typeface="Calibri" panose="020F0502020204030204" pitchFamily="34" charset="0"/>
              </a:rPr>
              <a:t>Executive Coaching at Armstrong Wolfe</a:t>
            </a:r>
          </a:p>
        </p:txBody>
      </p:sp>
      <p:pic>
        <p:nvPicPr>
          <p:cNvPr id="10" name="Picture 9">
            <a:extLst>
              <a:ext uri="{FF2B5EF4-FFF2-40B4-BE49-F238E27FC236}">
                <a16:creationId xmlns:a16="http://schemas.microsoft.com/office/drawing/2014/main" id="{6118D62E-A4FF-ED44-9227-2CCBBA905CAE}"/>
              </a:ext>
            </a:extLst>
          </p:cNvPr>
          <p:cNvPicPr>
            <a:picLocks noChangeAspect="1"/>
          </p:cNvPicPr>
          <p:nvPr/>
        </p:nvPicPr>
        <p:blipFill>
          <a:blip r:embed="rId5"/>
          <a:stretch>
            <a:fillRect/>
          </a:stretch>
        </p:blipFill>
        <p:spPr>
          <a:xfrm>
            <a:off x="149047" y="5706018"/>
            <a:ext cx="1705964" cy="100118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9ED7C94-D60A-574D-B3A4-1BDC8C8327BB}"/>
              </a:ext>
            </a:extLst>
          </p:cNvPr>
          <p:cNvPicPr>
            <a:picLocks noChangeAspect="1"/>
          </p:cNvPicPr>
          <p:nvPr/>
        </p:nvPicPr>
        <p:blipFill>
          <a:blip r:embed="rId6"/>
          <a:stretch>
            <a:fillRect/>
          </a:stretch>
        </p:blipFill>
        <p:spPr>
          <a:xfrm>
            <a:off x="10301360" y="5876203"/>
            <a:ext cx="1705964" cy="830998"/>
          </a:xfrm>
          <a:prstGeom prst="rect">
            <a:avLst/>
          </a:prstGeom>
        </p:spPr>
      </p:pic>
    </p:spTree>
    <p:extLst>
      <p:ext uri="{BB962C8B-B14F-4D97-AF65-F5344CB8AC3E}">
        <p14:creationId xmlns:p14="http://schemas.microsoft.com/office/powerpoint/2010/main" val="4991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058956938CF240A4FAE4612CB85C22" ma:contentTypeVersion="11" ma:contentTypeDescription="Create a new document." ma:contentTypeScope="" ma:versionID="6070058db556722fc46da464519ff098">
  <xsd:schema xmlns:xsd="http://www.w3.org/2001/XMLSchema" xmlns:xs="http://www.w3.org/2001/XMLSchema" xmlns:p="http://schemas.microsoft.com/office/2006/metadata/properties" xmlns:ns3="d18adce8-9d1e-4526-b8a5-6ff7ae75e625" xmlns:ns4="1a61103d-163d-4e00-9b87-8f1f7dad8182" targetNamespace="http://schemas.microsoft.com/office/2006/metadata/properties" ma:root="true" ma:fieldsID="80119a3d66b225f9ca81395892573220" ns3:_="" ns4:_="">
    <xsd:import namespace="d18adce8-9d1e-4526-b8a5-6ff7ae75e625"/>
    <xsd:import namespace="1a61103d-163d-4e00-9b87-8f1f7dad81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adce8-9d1e-4526-b8a5-6ff7ae75e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61103d-163d-4e00-9b87-8f1f7dad818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7FC26D-059C-4F71-A83F-09EB8F91038D}">
  <ds:schemaRefs>
    <ds:schemaRef ds:uri="http://www.w3.org/XML/1998/namespace"/>
    <ds:schemaRef ds:uri="d18adce8-9d1e-4526-b8a5-6ff7ae75e625"/>
    <ds:schemaRef ds:uri="http://purl.org/dc/terms/"/>
    <ds:schemaRef ds:uri="1a61103d-163d-4e00-9b87-8f1f7dad818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28E3E6E-D6BC-4AEA-819A-85E1A1290CEE}">
  <ds:schemaRefs>
    <ds:schemaRef ds:uri="http://schemas.microsoft.com/sharepoint/v3/contenttype/forms"/>
  </ds:schemaRefs>
</ds:datastoreItem>
</file>

<file path=customXml/itemProps3.xml><?xml version="1.0" encoding="utf-8"?>
<ds:datastoreItem xmlns:ds="http://schemas.openxmlformats.org/officeDocument/2006/customXml" ds:itemID="{27FC7340-E572-4190-B253-757E6BE86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adce8-9d1e-4526-b8a5-6ff7ae75e625"/>
    <ds:schemaRef ds:uri="1a61103d-163d-4e00-9b87-8f1f7dad8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27168</TotalTime>
  <Words>582</Words>
  <Application>Microsoft Macintosh PowerPoint</Application>
  <PresentationFormat>Widescreen</PresentationFormat>
  <Paragraphs>82</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Nova</vt:lpstr>
      <vt:lpstr>Arial Nova 1</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Trewhitt</dc:creator>
  <cp:lastModifiedBy>Catherine Miller</cp:lastModifiedBy>
  <cp:revision>30</cp:revision>
  <dcterms:created xsi:type="dcterms:W3CDTF">2021-11-11T13:52:58Z</dcterms:created>
  <dcterms:modified xsi:type="dcterms:W3CDTF">2022-02-15T14:48:57Z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0x010100FE058956938CF240A4FAE4612CB85C22</vt:lpwstr>
  </property>
</Properties>
</file>