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8" r:id="rId5"/>
    <p:sldId id="279" r:id="rId6"/>
    <p:sldId id="257" r:id="rId7"/>
    <p:sldId id="272" r:id="rId8"/>
    <p:sldId id="274" r:id="rId9"/>
    <p:sldId id="275" r:id="rId10"/>
    <p:sldId id="276" r:id="rId11"/>
    <p:sldId id="277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0649"/>
    <a:srgbClr val="C0176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CB1CB-BD81-429E-9993-D1BE282618F9}" v="7" dt="2021-11-30T08:31:19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15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7FB9C-0329-4F04-B8B3-E85BB6A3E59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8050F-8533-4705-AB76-2C34EC3F5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F63D-EA04-6241-9D91-2C9B1EA2C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3BC5A-EE5B-6D45-A835-8A587A20D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05084-73E7-334C-9470-BAD66A20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ED2D6-3770-0D45-B60B-9C00B010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CCDC9-463D-364B-97D8-60E79F6E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FE12-7FD9-D546-8D13-898F86A2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0CEB1-BDBC-E24D-B70F-9A061379B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76FB5-E36F-214F-BE26-9E05059D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6B4BC-2F45-B646-A565-80D8AD8C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545EE-8A6C-664C-B059-49805803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9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D3353-AA04-C345-9CB2-5D044CB1A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5F7DA-35A7-6741-9096-CEE9E3C1A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751D-A8C3-534D-B618-19DFCBD3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0E78-E310-EB48-A4E9-08BB8F40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18740-FDE8-5640-B844-6FF8399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348-EB7F-B64F-A04A-C50FE890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E536D-5F8C-5C48-9660-1BCEC77B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BC8F3-1797-364A-BC5C-A9E2A277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D4D45-B9E1-8D4D-9763-49D5854D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33FF4-27AB-6D4D-B41F-8EEC3011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4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C0EB-C6E9-A549-8E1D-55D53132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F2CF4-23BB-C243-A03C-0684EE235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5A2D2-A4E6-784B-8762-8995A6D4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CA7D-4C33-944A-9E92-76CAD868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6F8FE-A171-9046-A9A0-9D2D69ED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8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FB3F-4AFC-DC43-B495-7DD014D2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A104D-D169-D74C-9D6A-481398E07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8C42-2054-2F4F-A54E-37701C0CC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77BDD-0CEE-8D4C-9ACE-1D016D64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42EFF-29DB-AC4A-B7EF-EBA4C60A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457DE-5045-0546-A4A1-3D311239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5449-A762-B542-8614-C52B1D3E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2F12F-0231-BB40-B391-9F520AF1D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CF2F2-6254-2148-9DC6-DA987147B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03F0B7-E948-4B48-A8E8-6E6220A9C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3E32B-0349-1445-A705-69885FEFF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A95FE-479D-8D4D-BD07-31B821E7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C6C3A-EA4B-AE4A-85C2-4EF59BF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AD76D-658B-5346-803C-3B0D6518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93FF-6D1C-6F41-83EE-F8C1A103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16358-5A62-1F48-BC73-17E6CA91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7D75B-8A73-F245-8287-7C06FA9B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A32A3-F1DE-9546-9684-E59D0008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A6CAE-C381-3542-9096-08B75807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28D4C-61BF-024F-A7DC-84849BEC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DC9D4-A4F1-1647-9969-20B438F1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9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BF74-257C-7C43-9F01-0173022C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CC17-7E87-7647-A5F1-ED92BB41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607F0-9DDF-4D47-9EA4-7FB3A1988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EFF17-559D-BE4E-B417-DBCF3949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ADC7-E962-6A45-A82D-C6D53816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A6531-6330-0643-8F17-6878525C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0DAF-045E-8C4A-9B63-E48177C1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88B95-E2CF-634A-829E-352BF5CFA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0974-03DD-8448-A327-34EB5A46A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A7DD8-056F-FC4C-B6B3-46E2042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151C2-7B18-4842-A775-8FD46E49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3E5AC-BCCE-9449-A852-9BD87042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4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653B3-774F-8548-9FE6-78EC7762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2AF18-B6E5-844F-82C5-A8E49A5E2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7220-9705-994E-8B20-7DBAD13B3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8198-D17F-B147-A2A9-82AE7A7C9B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9DB2-7B9A-2849-9F56-9D2B57618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6684-FDC7-5945-91B8-078C0708D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5157-0FD0-0E4A-A897-02D5386A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.Hamilton@armstrongwolfe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armstrongwolfe.com/coo-institute/executive-coachi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armstrongwolfe.com/conductsummit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groups/8703237/" TargetMode="External"/><Relationship Id="rId5" Type="http://schemas.openxmlformats.org/officeDocument/2006/relationships/hyperlink" Target="https://www.linkedin.com/company/armstrong-wolfe/mycompany/" TargetMode="External"/><Relationship Id="rId4" Type="http://schemas.openxmlformats.org/officeDocument/2006/relationships/hyperlink" Target="http://www.armstrongwolfe.com/wcoo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30885D44-98BB-EA40-8C50-76E8456E1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DDD57-0EB9-456B-AB6D-E32AAACE0BE3}"/>
              </a:ext>
            </a:extLst>
          </p:cNvPr>
          <p:cNvSpPr txBox="1"/>
          <p:nvPr/>
        </p:nvSpPr>
        <p:spPr>
          <a:xfrm>
            <a:off x="1355558" y="571963"/>
            <a:ext cx="948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Welcome to the WCOOC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6DBAC-133E-49C2-ADB5-0E7F794C64B4}"/>
              </a:ext>
            </a:extLst>
          </p:cNvPr>
          <p:cNvSpPr txBox="1"/>
          <p:nvPr/>
        </p:nvSpPr>
        <p:spPr>
          <a:xfrm>
            <a:off x="233585" y="1364350"/>
            <a:ext cx="11724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Mentoring and Sponsorship: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 Nova" panose="020B0504020202020204" pitchFamily="34" charset="0"/>
              </a:rPr>
              <a:t>How to L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everage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and Manage </a:t>
            </a:r>
            <a:r>
              <a:rPr lang="en-US" sz="4800" b="1" dirty="0">
                <a:solidFill>
                  <a:prstClr val="white"/>
                </a:solidFill>
                <a:latin typeface="Arial Nova" panose="020B0504020202020204" pitchFamily="34" charset="0"/>
              </a:rPr>
              <a:t>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our </a:t>
            </a:r>
            <a:r>
              <a:rPr lang="en-US" sz="4800" b="1" dirty="0">
                <a:solidFill>
                  <a:prstClr val="white"/>
                </a:solidFill>
                <a:latin typeface="Arial Nova" panose="020B0504020202020204" pitchFamily="34" charset="0"/>
              </a:rPr>
              <a:t>N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etwork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D0E03E0-E800-47BB-990F-5E6978285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441" y="3785490"/>
            <a:ext cx="1320273" cy="1338044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10F036-C2FA-48BD-9FB2-B1C3BBE7D2AC}"/>
              </a:ext>
            </a:extLst>
          </p:cNvPr>
          <p:cNvSpPr txBox="1"/>
          <p:nvPr/>
        </p:nvSpPr>
        <p:spPr>
          <a:xfrm>
            <a:off x="3074868" y="5219802"/>
            <a:ext cx="2273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Moderator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Gwen Wilcox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Armstrong Wolfe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A4C310-CD5C-4413-9F67-4AC9B2138381}"/>
              </a:ext>
            </a:extLst>
          </p:cNvPr>
          <p:cNvSpPr txBox="1"/>
          <p:nvPr/>
        </p:nvSpPr>
        <p:spPr>
          <a:xfrm>
            <a:off x="6291071" y="5216919"/>
            <a:ext cx="263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Speaker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Cressida Hamilton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Executive Coach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Armstrong Wolfe</a:t>
            </a:r>
          </a:p>
        </p:txBody>
      </p:sp>
      <p:pic>
        <p:nvPicPr>
          <p:cNvPr id="4" name="Picture 3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77844373-02F4-486D-A317-C7147127D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718" y="3819787"/>
            <a:ext cx="1338044" cy="1338044"/>
          </a:xfrm>
          <a:prstGeom prst="ellipse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2DC32C4-D161-A846-82F9-D729543CB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5530" y="5517351"/>
            <a:ext cx="2099310" cy="1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0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C26DC6FD-F6FE-4088-A90E-C695D2E41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4F712-E5FA-4F03-A054-D30425E65E55}"/>
              </a:ext>
            </a:extLst>
          </p:cNvPr>
          <p:cNvSpPr txBox="1"/>
          <p:nvPr/>
        </p:nvSpPr>
        <p:spPr>
          <a:xfrm>
            <a:off x="1423617" y="1084724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cs typeface="Calibri" panose="020F0502020204030204" pitchFamily="34" charset="0"/>
              </a:rPr>
              <a:t>Today’s Agenda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B2FC6-73B3-451D-8F6E-EF15862550B9}"/>
              </a:ext>
            </a:extLst>
          </p:cNvPr>
          <p:cNvSpPr txBox="1"/>
          <p:nvPr/>
        </p:nvSpPr>
        <p:spPr>
          <a:xfrm>
            <a:off x="1423617" y="1976124"/>
            <a:ext cx="88811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</a:rPr>
              <a:t>Mentoring versus Sponsoring – what’s the difference?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Arial Nova" panose="020B0504020202020204" pitchFamily="34" charset="0"/>
              </a:rPr>
              <a:t>What should you look for in a Mentor?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Arial Nova" panose="020B0504020202020204" pitchFamily="34" charset="0"/>
              </a:rPr>
              <a:t>What should you look for in a Sponsor?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Arial Nova" panose="020B0504020202020204" pitchFamily="34" charset="0"/>
              </a:rPr>
              <a:t>How do you get one? How to secure a great mentor and / or sponsor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</a:rPr>
              <a:t>What is expected of you to make the relationship work?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9A15AF3-00E6-8B43-BD10-89D2CF54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530" y="5517351"/>
            <a:ext cx="2099310" cy="1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C26DC6FD-F6FE-4088-A90E-C695D2E41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4F712-E5FA-4F03-A054-D30425E65E55}"/>
              </a:ext>
            </a:extLst>
          </p:cNvPr>
          <p:cNvSpPr txBox="1"/>
          <p:nvPr/>
        </p:nvSpPr>
        <p:spPr>
          <a:xfrm>
            <a:off x="2074229" y="1090809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Mentorship</a:t>
            </a:r>
            <a:r>
              <a:rPr lang="en-GB" sz="3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FD5A8-71B7-48C9-8689-C025CA6928C9}"/>
              </a:ext>
            </a:extLst>
          </p:cNvPr>
          <p:cNvSpPr txBox="1"/>
          <p:nvPr/>
        </p:nvSpPr>
        <p:spPr>
          <a:xfrm>
            <a:off x="7128123" y="1090807"/>
            <a:ext cx="2733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Sponsorship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327F0-6CE8-416F-8931-CDE9E4A4A185}"/>
              </a:ext>
            </a:extLst>
          </p:cNvPr>
          <p:cNvSpPr txBox="1"/>
          <p:nvPr/>
        </p:nvSpPr>
        <p:spPr>
          <a:xfrm>
            <a:off x="5291962" y="1084494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Vs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B2FC6-73B3-451D-8F6E-EF15862550B9}"/>
              </a:ext>
            </a:extLst>
          </p:cNvPr>
          <p:cNvSpPr txBox="1"/>
          <p:nvPr/>
        </p:nvSpPr>
        <p:spPr>
          <a:xfrm>
            <a:off x="1423617" y="1822812"/>
            <a:ext cx="428341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Mentors have Mentees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Offer guidance on career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Provide input on how to build skills and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Help craft a career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Help mentee ‘skill up’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Give suggestions for career advancement and opportunity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Support the mentee in how to increase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Share the ‘unwritten rules’ for advancement within the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EA39D-ADAC-4E53-A27C-DCA0752F582D}"/>
              </a:ext>
            </a:extLst>
          </p:cNvPr>
          <p:cNvSpPr txBox="1"/>
          <p:nvPr/>
        </p:nvSpPr>
        <p:spPr>
          <a:xfrm>
            <a:off x="6484969" y="1826862"/>
            <a:ext cx="45152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Sponsors have Protégés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A senior level staff member invested in the protégés career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Promote the protégé directly and connect them to assignments and people to build skills and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Drive the protégés career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Help protégé ‘move up’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Personally invested in the upwards movement of the protégés 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Champion their protégés visibility using their own platforms as a 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Actively involves protégés in experiences that enable advancement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2C333E4-4E7F-D440-A8FB-F08B5D6CF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29" y="197069"/>
            <a:ext cx="2099310" cy="1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C26DC6FD-F6FE-4088-A90E-C695D2E41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4F712-E5FA-4F03-A054-D30425E65E55}"/>
              </a:ext>
            </a:extLst>
          </p:cNvPr>
          <p:cNvSpPr txBox="1"/>
          <p:nvPr/>
        </p:nvSpPr>
        <p:spPr>
          <a:xfrm>
            <a:off x="1423617" y="1084724"/>
            <a:ext cx="802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What Should You Look For in a Mentor?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B2FC6-73B3-451D-8F6E-EF15862550B9}"/>
              </a:ext>
            </a:extLst>
          </p:cNvPr>
          <p:cNvSpPr txBox="1"/>
          <p:nvPr/>
        </p:nvSpPr>
        <p:spPr>
          <a:xfrm>
            <a:off x="1423617" y="1822812"/>
            <a:ext cx="88811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What specifically do you want from a Mentor?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Relevant experience – ideally 4+ years more experience than you in a similar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Willingness and enthusiasm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Capacity!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Strong interpersonal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Right mentor = right situation and right time. A mentor doesn’t have to be for life!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You can have more than 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</a:rPr>
              <a:t>Watch out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Picking someone senior / obvious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Beliefs, bias and baggage</a:t>
            </a:r>
          </a:p>
          <a:p>
            <a:endParaRPr lang="en-GB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4EE2C0C-E335-DA47-9BA9-D1A29C31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29" y="197069"/>
            <a:ext cx="2099310" cy="1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C26DC6FD-F6FE-4088-A90E-C695D2E41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4F712-E5FA-4F03-A054-D30425E65E55}"/>
              </a:ext>
            </a:extLst>
          </p:cNvPr>
          <p:cNvSpPr txBox="1"/>
          <p:nvPr/>
        </p:nvSpPr>
        <p:spPr>
          <a:xfrm>
            <a:off x="1423617" y="1049481"/>
            <a:ext cx="826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What Should You Look For in a Sponsor?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B2FC6-73B3-451D-8F6E-EF15862550B9}"/>
              </a:ext>
            </a:extLst>
          </p:cNvPr>
          <p:cNvSpPr txBox="1"/>
          <p:nvPr/>
        </p:nvSpPr>
        <p:spPr>
          <a:xfrm>
            <a:off x="1423617" y="1822812"/>
            <a:ext cx="8881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What specifically do you want from a Sponsor?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They should be powerfully positioned - </a:t>
            </a:r>
            <a:r>
              <a:rPr lang="en-GB" dirty="0" err="1">
                <a:solidFill>
                  <a:schemeClr val="bg1"/>
                </a:solidFill>
                <a:latin typeface="Arial Nova" panose="020B0504020202020204" pitchFamily="34" charset="0"/>
              </a:rPr>
              <a:t>i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</a:rPr>
              <a:t>deally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</a:rPr>
              <a:t> 2 levels above you in the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Strong social capital within and outside of the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Influence in your area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Organisational ‘clout’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Someone who will put their reputation on the line for you</a:t>
            </a:r>
          </a:p>
          <a:p>
            <a:endParaRPr lang="en-GB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</a:rPr>
              <a:t>Watch out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Don’t mistake competence for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The relationship is not ‘for free’ as a protégé so be prepared to give back</a:t>
            </a:r>
          </a:p>
          <a:p>
            <a:endParaRPr lang="en-GB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76344CE-50CF-F74D-A709-365220E16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29" y="197069"/>
            <a:ext cx="2099310" cy="1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C26DC6FD-F6FE-4088-A90E-C695D2E41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4F712-E5FA-4F03-A054-D30425E65E55}"/>
              </a:ext>
            </a:extLst>
          </p:cNvPr>
          <p:cNvSpPr txBox="1"/>
          <p:nvPr/>
        </p:nvSpPr>
        <p:spPr>
          <a:xfrm>
            <a:off x="1423617" y="1123053"/>
            <a:ext cx="8573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How Do I Get a Mentor and / or a Sponsor?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B2FC6-73B3-451D-8F6E-EF15862550B9}"/>
              </a:ext>
            </a:extLst>
          </p:cNvPr>
          <p:cNvSpPr txBox="1"/>
          <p:nvPr/>
        </p:nvSpPr>
        <p:spPr>
          <a:xfrm>
            <a:off x="1423617" y="1822812"/>
            <a:ext cx="88811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</a:rPr>
              <a:t>Identification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Know who/what you want - map the potential roles out. Who/what roles fit the descriptions on pages 4 and 5?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Ask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Raise your hand and ask for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Have more than one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If your organisation has a well run programme, find out what you need to do to get on it BUT don’t rely on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Be visible…sponsors sometimes find you!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Depending on the situation, don’t just look within your organisation</a:t>
            </a:r>
          </a:p>
          <a:p>
            <a:endParaRPr lang="en-GB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 Nova" panose="020B0504020202020204" pitchFamily="34" charset="0"/>
              </a:rPr>
              <a:t>Introduction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Don’t go in cold – make sure there is a fit first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Be patient but persistent!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F05E17D-484A-A741-9D01-F7BDDC7B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29" y="197069"/>
            <a:ext cx="2099310" cy="1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C26DC6FD-F6FE-4088-A90E-C695D2E41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4F712-E5FA-4F03-A054-D30425E65E55}"/>
              </a:ext>
            </a:extLst>
          </p:cNvPr>
          <p:cNvSpPr txBox="1"/>
          <p:nvPr/>
        </p:nvSpPr>
        <p:spPr>
          <a:xfrm>
            <a:off x="1423617" y="1046396"/>
            <a:ext cx="885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What is Expected of Me to Make This Work?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B2FC6-73B3-451D-8F6E-EF15862550B9}"/>
              </a:ext>
            </a:extLst>
          </p:cNvPr>
          <p:cNvSpPr txBox="1"/>
          <p:nvPr/>
        </p:nvSpPr>
        <p:spPr>
          <a:xfrm>
            <a:off x="1423617" y="1822812"/>
            <a:ext cx="88811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Have clear career goals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what is your next goal?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what are your strengths &amp; where have you been successful?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where do you want to grow and why?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why do you want a mentor in general?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why do you want a particular mentor?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Have a mentoring or sponsoring ‘agreement’ – expectations, process, &amp; desired outcomes.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Connect…often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Drive the agenda and the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Be appreciative and give 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E4D31BF-DBDB-1B4D-9B9E-31A588554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29" y="197069"/>
            <a:ext cx="2099310" cy="1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C26DC6FD-F6FE-4088-A90E-C695D2E41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4F712-E5FA-4F03-A054-D30425E65E55}"/>
              </a:ext>
            </a:extLst>
          </p:cNvPr>
          <p:cNvSpPr txBox="1"/>
          <p:nvPr/>
        </p:nvSpPr>
        <p:spPr>
          <a:xfrm>
            <a:off x="1423617" y="1046396"/>
            <a:ext cx="810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Executive Coaching at Armstrong Wolfe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B2FC6-73B3-451D-8F6E-EF15862550B9}"/>
              </a:ext>
            </a:extLst>
          </p:cNvPr>
          <p:cNvSpPr txBox="1"/>
          <p:nvPr/>
        </p:nvSpPr>
        <p:spPr>
          <a:xfrm>
            <a:off x="1423617" y="1822812"/>
            <a:ext cx="88811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In order to support our mission to professionalise the COO community, we offer Executive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70% of individuals who receive coaching benefit from improved work performance.* Benefits include: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Increased self awareness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Greater self confidence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Improved 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Better 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We help our clients achieve promotion, negotiate better working terms and conditions, successfully transition into larger roles, change careers and become more confident and authentic in the workplace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For more information please contact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c.Hamilton@armstrongwolfe.com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 Nova" panose="020B0504020202020204" pitchFamily="34" charset="0"/>
              </a:rPr>
              <a:t>or visit our coaching page at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www.armstrongwolfe.com/coo-institute/executive-coaching</a:t>
            </a:r>
            <a:endParaRPr lang="en-GB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B59BB-A634-43AA-AE58-8DCBB296DB45}"/>
              </a:ext>
            </a:extLst>
          </p:cNvPr>
          <p:cNvSpPr txBox="1"/>
          <p:nvPr/>
        </p:nvSpPr>
        <p:spPr>
          <a:xfrm>
            <a:off x="229969" y="6446435"/>
            <a:ext cx="4405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Nova" panose="020B0504020202020204" pitchFamily="34" charset="0"/>
              </a:rPr>
              <a:t>*International Coaching Federation: Global Client Study - 2009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9533012-6098-6D42-B2F4-1886EDD90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9529" y="197069"/>
            <a:ext cx="2099310" cy="1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620FEC71-8867-154F-A3A3-ED7972A6E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 r="61161"/>
          <a:stretch/>
        </p:blipFill>
        <p:spPr>
          <a:xfrm flipV="1">
            <a:off x="0" y="0"/>
            <a:ext cx="4500479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66131" y="861884"/>
            <a:ext cx="6426200" cy="81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  <a:spcBef>
                <a:spcPct val="0"/>
              </a:spcBef>
            </a:pPr>
            <a:r>
              <a:rPr lang="en-US" sz="5666" b="1" dirty="0">
                <a:solidFill>
                  <a:srgbClr val="730649"/>
                </a:solidFill>
                <a:latin typeface="Arial Nova" panose="020B0504020202020204" pitchFamily="34" charset="0"/>
              </a:rPr>
              <a:t>Thank 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107" y="3191316"/>
            <a:ext cx="4292600" cy="218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00" b="1" dirty="0">
                <a:solidFill>
                  <a:srgbClr val="FFFFFF"/>
                </a:solidFill>
                <a:latin typeface="Arial Nova" panose="020B0504020202020204" pitchFamily="34" charset="0"/>
              </a:rPr>
              <a:t>Q1 Magazine 2022</a:t>
            </a:r>
          </a:p>
          <a:p>
            <a:pPr algn="ctr">
              <a:lnSpc>
                <a:spcPts val="2939"/>
              </a:lnSpc>
            </a:pPr>
            <a:r>
              <a:rPr lang="en-US" sz="2000" b="1" dirty="0">
                <a:solidFill>
                  <a:srgbClr val="FFFFFF"/>
                </a:solidFill>
                <a:latin typeface="Arial Nova" panose="020B0504020202020204" pitchFamily="34" charset="0"/>
              </a:rPr>
              <a:t>OUT NOW!</a:t>
            </a:r>
          </a:p>
          <a:p>
            <a:pPr algn="ctr">
              <a:lnSpc>
                <a:spcPts val="2939"/>
              </a:lnSpc>
            </a:pPr>
            <a:endParaRPr lang="en-US" sz="2000" b="1" dirty="0">
              <a:solidFill>
                <a:srgbClr val="FFFFFF"/>
              </a:solidFill>
              <a:latin typeface="Arial Nova" panose="020B0504020202020204" pitchFamily="34" charset="0"/>
            </a:endParaRPr>
          </a:p>
          <a:p>
            <a:pPr algn="ctr">
              <a:lnSpc>
                <a:spcPts val="2939"/>
              </a:lnSpc>
            </a:pPr>
            <a:r>
              <a:rPr lang="en-US" sz="2000" dirty="0">
                <a:solidFill>
                  <a:srgbClr val="FFFFFF"/>
                </a:solidFill>
                <a:latin typeface="Arial Nova" panose="020B0504020202020204" pitchFamily="34" charset="0"/>
              </a:rPr>
              <a:t>Have you read the Q1 COO Magazine?</a:t>
            </a:r>
          </a:p>
          <a:p>
            <a:pPr algn="ctr">
              <a:lnSpc>
                <a:spcPts val="2939"/>
              </a:lnSpc>
            </a:pPr>
            <a:r>
              <a:rPr lang="en-US" sz="1600" dirty="0" err="1">
                <a:solidFill>
                  <a:srgbClr val="FFFFFF"/>
                </a:solidFill>
                <a:latin typeface="Arial Nova" panose="020B0504020202020204" pitchFamily="34" charset="0"/>
              </a:rPr>
              <a:t>armstrongwolfe.com</a:t>
            </a:r>
            <a:r>
              <a:rPr lang="en-US" sz="1600" dirty="0">
                <a:solidFill>
                  <a:srgbClr val="FFFFFF"/>
                </a:solidFill>
                <a:latin typeface="Arial Nova" panose="020B0504020202020204" pitchFamily="34" charset="0"/>
              </a:rPr>
              <a:t>/library/coo-magazine/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92826" y="3314065"/>
            <a:ext cx="635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 sz="1200"/>
          </a:p>
        </p:txBody>
      </p:sp>
      <p:sp>
        <p:nvSpPr>
          <p:cNvPr id="11" name="TextBox 11"/>
          <p:cNvSpPr txBox="1"/>
          <p:nvPr/>
        </p:nvSpPr>
        <p:spPr>
          <a:xfrm>
            <a:off x="5076825" y="1881425"/>
            <a:ext cx="6426200" cy="3683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00" b="1" dirty="0">
                <a:solidFill>
                  <a:srgbClr val="730649"/>
                </a:solidFill>
                <a:latin typeface="Arial Nova" panose="020B0504020202020204" pitchFamily="34" charset="0"/>
              </a:rPr>
              <a:t>Dates for your diary:</a:t>
            </a:r>
          </a:p>
          <a:p>
            <a:pPr marL="342900" indent="-342900">
              <a:lnSpc>
                <a:spcPts val="293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</a:rPr>
              <a:t>The Essential Coaching Techniques you Need to Know to be a More Effective Leader - </a:t>
            </a:r>
            <a:r>
              <a:rPr lang="en-US" sz="2000" b="1" dirty="0">
                <a:solidFill>
                  <a:srgbClr val="730649"/>
                </a:solidFill>
                <a:latin typeface="Arial Nova" panose="020B0504020202020204" pitchFamily="34" charset="0"/>
              </a:rPr>
              <a:t>5</a:t>
            </a:r>
            <a:r>
              <a:rPr lang="en-US" sz="2000" b="1" baseline="30000" dirty="0">
                <a:solidFill>
                  <a:srgbClr val="730649"/>
                </a:solidFill>
                <a:latin typeface="Arial Nova" panose="020B0504020202020204" pitchFamily="34" charset="0"/>
              </a:rPr>
              <a:t>th</a:t>
            </a:r>
            <a:r>
              <a:rPr lang="en-US" sz="2000" b="1" dirty="0">
                <a:solidFill>
                  <a:srgbClr val="730649"/>
                </a:solidFill>
                <a:latin typeface="Arial Nova" panose="020B0504020202020204" pitchFamily="34" charset="0"/>
              </a:rPr>
              <a:t> April 2022 </a:t>
            </a: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</a:rPr>
              <a:t>APAC/ EMEA, </a:t>
            </a:r>
            <a:r>
              <a:rPr lang="en-US" sz="2000" b="1" dirty="0">
                <a:solidFill>
                  <a:srgbClr val="730649"/>
                </a:solidFill>
                <a:latin typeface="Arial Nova" panose="020B0504020202020204" pitchFamily="34" charset="0"/>
              </a:rPr>
              <a:t>6</a:t>
            </a:r>
            <a:r>
              <a:rPr lang="en-US" sz="2000" b="1" baseline="30000" dirty="0">
                <a:solidFill>
                  <a:srgbClr val="730649"/>
                </a:solidFill>
                <a:latin typeface="Arial Nova" panose="020B0504020202020204" pitchFamily="34" charset="0"/>
              </a:rPr>
              <a:t>th</a:t>
            </a:r>
            <a:r>
              <a:rPr lang="en-US" sz="2000" b="1" dirty="0">
                <a:solidFill>
                  <a:srgbClr val="730649"/>
                </a:solidFill>
                <a:latin typeface="Arial Nova" panose="020B0504020202020204" pitchFamily="34" charset="0"/>
              </a:rPr>
              <a:t> April 2022</a:t>
            </a: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</a:rPr>
              <a:t> NA/ EMEA</a:t>
            </a:r>
          </a:p>
          <a:p>
            <a:pPr marL="342900" indent="-342900">
              <a:lnSpc>
                <a:spcPts val="293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Conduct and Culture Summit</a:t>
            </a: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</a:rPr>
              <a:t> – </a:t>
            </a:r>
            <a:r>
              <a:rPr lang="en-US" sz="2000" b="1" dirty="0">
                <a:solidFill>
                  <a:srgbClr val="730649"/>
                </a:solidFill>
                <a:latin typeface="Arial Nova" panose="020B0504020202020204" pitchFamily="34" charset="0"/>
              </a:rPr>
              <a:t>23</a:t>
            </a:r>
            <a:r>
              <a:rPr lang="en-US" sz="2000" b="1" baseline="30000" dirty="0">
                <a:solidFill>
                  <a:srgbClr val="730649"/>
                </a:solidFill>
                <a:latin typeface="Arial Nova" panose="020B0504020202020204" pitchFamily="34" charset="0"/>
              </a:rPr>
              <a:t>rd</a:t>
            </a:r>
            <a:r>
              <a:rPr lang="en-US" sz="2000" b="1" dirty="0">
                <a:solidFill>
                  <a:srgbClr val="730649"/>
                </a:solidFill>
                <a:latin typeface="Arial Nova" panose="020B0504020202020204" pitchFamily="34" charset="0"/>
              </a:rPr>
              <a:t> June 2022</a:t>
            </a:r>
          </a:p>
          <a:p>
            <a:pPr>
              <a:lnSpc>
                <a:spcPts val="2939"/>
              </a:lnSpc>
            </a:pPr>
            <a:endParaRPr lang="en-US" sz="2000" dirty="0">
              <a:solidFill>
                <a:srgbClr val="730649"/>
              </a:solidFill>
              <a:latin typeface="Arial Nova" panose="020B0504020202020204" pitchFamily="34" charset="0"/>
            </a:endParaRPr>
          </a:p>
          <a:p>
            <a:pPr>
              <a:lnSpc>
                <a:spcPts val="2939"/>
              </a:lnSpc>
            </a:pP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</a:rPr>
              <a:t>For more information visit </a:t>
            </a: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armstrongwolfe.com</a:t>
            </a:r>
            <a:endParaRPr lang="en-US" sz="2000" dirty="0">
              <a:solidFill>
                <a:srgbClr val="730649"/>
              </a:solidFill>
              <a:latin typeface="Arial Nova" panose="020B0504020202020204" pitchFamily="34" charset="0"/>
            </a:endParaRPr>
          </a:p>
          <a:p>
            <a:pPr>
              <a:lnSpc>
                <a:spcPts val="2939"/>
              </a:lnSpc>
            </a:pPr>
            <a:r>
              <a:rPr lang="en-US" sz="2000" b="1" dirty="0">
                <a:solidFill>
                  <a:srgbClr val="730649"/>
                </a:solidFill>
                <a:latin typeface="Arial Nova" panose="020B0504020202020204" pitchFamily="34" charset="0"/>
              </a:rPr>
              <a:t>Find us on LinkedIn: </a:t>
            </a: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Armstrong Wolfe</a:t>
            </a: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</a:rPr>
              <a:t> | Global COO community platform, </a:t>
            </a:r>
            <a:r>
              <a:rPr lang="en-US" sz="2000" dirty="0">
                <a:solidFill>
                  <a:srgbClr val="730649"/>
                </a:solidFill>
                <a:latin typeface="Arial Nova" panose="020B05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 in the COO Community</a:t>
            </a:r>
            <a:endParaRPr lang="en-US" sz="2000" dirty="0">
              <a:solidFill>
                <a:srgbClr val="730649"/>
              </a:solidFill>
              <a:latin typeface="Arial Nova" panose="020B0504020202020204" pitchFamily="34" charset="0"/>
            </a:endParaRPr>
          </a:p>
          <a:p>
            <a:pPr algn="ctr">
              <a:lnSpc>
                <a:spcPts val="2939"/>
              </a:lnSpc>
            </a:pPr>
            <a:r>
              <a:rPr lang="en-US" sz="2000" dirty="0">
                <a:solidFill>
                  <a:srgbClr val="730649"/>
                </a:solidFill>
                <a:latin typeface="Arial Nova 1"/>
              </a:rPr>
              <a:t>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2BAEAFB-B3C4-CD40-B962-69136BFEB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05" y="764022"/>
            <a:ext cx="2740003" cy="193852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C17B1F-E9DD-934D-8E8D-0E9729D1C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529" y="5580599"/>
            <a:ext cx="2099310" cy="117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58956938CF240A4FAE4612CB85C22" ma:contentTypeVersion="11" ma:contentTypeDescription="Create a new document." ma:contentTypeScope="" ma:versionID="6070058db556722fc46da464519ff098">
  <xsd:schema xmlns:xsd="http://www.w3.org/2001/XMLSchema" xmlns:xs="http://www.w3.org/2001/XMLSchema" xmlns:p="http://schemas.microsoft.com/office/2006/metadata/properties" xmlns:ns3="d18adce8-9d1e-4526-b8a5-6ff7ae75e625" xmlns:ns4="1a61103d-163d-4e00-9b87-8f1f7dad8182" targetNamespace="http://schemas.microsoft.com/office/2006/metadata/properties" ma:root="true" ma:fieldsID="80119a3d66b225f9ca81395892573220" ns3:_="" ns4:_="">
    <xsd:import namespace="d18adce8-9d1e-4526-b8a5-6ff7ae75e625"/>
    <xsd:import namespace="1a61103d-163d-4e00-9b87-8f1f7dad81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adce8-9d1e-4526-b8a5-6ff7ae75e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1103d-163d-4e00-9b87-8f1f7dad8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FC7340-E572-4190-B253-757E6BE86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adce8-9d1e-4526-b8a5-6ff7ae75e625"/>
    <ds:schemaRef ds:uri="1a61103d-163d-4e00-9b87-8f1f7dad8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8E3E6E-D6BC-4AEA-819A-85E1A129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7FC26D-059C-4F71-A83F-09EB8F91038D}">
  <ds:schemaRefs>
    <ds:schemaRef ds:uri="http://www.w3.org/XML/1998/namespace"/>
    <ds:schemaRef ds:uri="d18adce8-9d1e-4526-b8a5-6ff7ae75e625"/>
    <ds:schemaRef ds:uri="http://purl.org/dc/terms/"/>
    <ds:schemaRef ds:uri="1a61103d-163d-4e00-9b87-8f1f7dad8182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14422</TotalTime>
  <Words>794</Words>
  <Application>Microsoft Macintosh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Nova</vt:lpstr>
      <vt:lpstr>Arial Nova 1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Trewhitt</dc:creator>
  <cp:lastModifiedBy>Catherine Miller</cp:lastModifiedBy>
  <cp:revision>22</cp:revision>
  <dcterms:created xsi:type="dcterms:W3CDTF">2021-11-11T13:52:58Z</dcterms:created>
  <dcterms:modified xsi:type="dcterms:W3CDTF">2022-03-02T14:56:05Z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0x010100FE058956938CF240A4FAE4612CB85C22</vt:lpwstr>
  </property>
</Properties>
</file>